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7"/>
  </p:handoutMasterIdLst>
  <p:sldIdLst>
    <p:sldId id="256" r:id="rId4"/>
    <p:sldId id="264" r:id="rId5"/>
    <p:sldId id="262" r:id="rId6"/>
    <p:sldId id="289" r:id="rId7"/>
    <p:sldId id="276" r:id="rId8"/>
    <p:sldId id="288" r:id="rId9"/>
    <p:sldId id="306" r:id="rId10"/>
    <p:sldId id="293" r:id="rId11"/>
    <p:sldId id="279" r:id="rId12"/>
    <p:sldId id="300" r:id="rId13"/>
    <p:sldId id="297" r:id="rId14"/>
    <p:sldId id="29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3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08" y="-11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75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798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90713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=""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604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=""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=""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9567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=""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19279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=""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05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922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2" r:id="rId5"/>
    <p:sldLayoutId id="2147483736" r:id="rId6"/>
    <p:sldLayoutId id="2147483737" r:id="rId7"/>
    <p:sldLayoutId id="2147483740" r:id="rId8"/>
    <p:sldLayoutId id="2147483739" r:id="rId9"/>
    <p:sldLayoutId id="2147483744" r:id="rId10"/>
    <p:sldLayoutId id="2147483745" r:id="rId11"/>
    <p:sldLayoutId id="2147483748" r:id="rId12"/>
    <p:sldLayoutId id="2147483749" r:id="rId13"/>
    <p:sldLayoutId id="2147483750" r:id="rId14"/>
    <p:sldLayoutId id="2147483746" r:id="rId1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40302" y="0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413657"/>
            <a:ext cx="12191999" cy="187234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5236029" y="5758543"/>
            <a:ext cx="681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2000" dirty="0" smtClean="0">
                <a:cs typeface="Arial" pitchFamily="34" charset="0"/>
              </a:rPr>
              <a:t>         </a:t>
            </a:r>
            <a:r>
              <a:rPr lang="bg-BG" altLang="ko-KR" sz="2400" b="1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Средно училище “Георги Измирлиев”,</a:t>
            </a:r>
          </a:p>
          <a:p>
            <a:r>
              <a:rPr lang="bg-BG" altLang="ko-KR" sz="2400" b="1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                 град Горна Оряховица</a:t>
            </a:r>
            <a:endParaRPr lang="ko-KR" altLang="en-US" sz="24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0"/>
            <a:ext cx="12191999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    </a:t>
            </a:r>
            <a:r>
              <a:rPr lang="bg-BG" sz="5400" b="1" i="1" dirty="0" smtClean="0">
                <a:solidFill>
                  <a:schemeClr val="bg1"/>
                </a:solidFill>
              </a:rPr>
              <a:t>Училището като общност </a:t>
            </a:r>
            <a:endParaRPr lang="en-US" sz="5400" b="1" i="1" dirty="0" smtClean="0">
              <a:solidFill>
                <a:schemeClr val="bg1"/>
              </a:solidFill>
            </a:endParaRPr>
          </a:p>
          <a:p>
            <a:r>
              <a:rPr lang="en-US" sz="5400" b="1" i="1" dirty="0" smtClean="0">
                <a:solidFill>
                  <a:schemeClr val="bg1"/>
                </a:solidFill>
              </a:rPr>
              <a:t>           </a:t>
            </a:r>
            <a:r>
              <a:rPr lang="bg-BG" sz="5400" b="1" i="1" dirty="0" smtClean="0">
                <a:solidFill>
                  <a:schemeClr val="bg1"/>
                </a:solidFill>
              </a:rPr>
              <a:t>или</a:t>
            </a:r>
            <a:r>
              <a:rPr lang="bg-BG" sz="5400" dirty="0" smtClean="0">
                <a:solidFill>
                  <a:schemeClr val="bg1"/>
                </a:solidFill>
              </a:rPr>
              <a:t> </a:t>
            </a:r>
            <a:r>
              <a:rPr lang="bg-BG" sz="5400" b="1" i="1" dirty="0" smtClean="0">
                <a:solidFill>
                  <a:schemeClr val="bg1"/>
                </a:solidFill>
              </a:rPr>
              <a:t>модерен ли е </a:t>
            </a:r>
            <a:endParaRPr lang="en-US" sz="5400" b="1" i="1" dirty="0" smtClean="0">
              <a:solidFill>
                <a:schemeClr val="bg1"/>
              </a:solidFill>
            </a:endParaRPr>
          </a:p>
          <a:p>
            <a:r>
              <a:rPr lang="en-US" sz="5400" b="1" i="1" dirty="0" smtClean="0">
                <a:solidFill>
                  <a:schemeClr val="bg1"/>
                </a:solidFill>
              </a:rPr>
              <a:t>                       </a:t>
            </a:r>
            <a:r>
              <a:rPr lang="bg-BG" sz="5400" b="1" i="1" dirty="0" smtClean="0">
                <a:solidFill>
                  <a:schemeClr val="bg1"/>
                </a:solidFill>
              </a:rPr>
              <a:t>парниковият ефект?</a:t>
            </a:r>
            <a:endParaRPr lang="bg-BG" sz="5400" dirty="0" smtClean="0">
              <a:solidFill>
                <a:schemeClr val="bg1"/>
              </a:solidFill>
            </a:endParaRPr>
          </a:p>
          <a:p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1" y="5715000"/>
            <a:ext cx="471351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24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Олимпиада по Гражданско образование  2023 г</a:t>
            </a:r>
            <a:r>
              <a:rPr lang="bg-BG" altLang="ko-KR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 </a:t>
            </a:r>
            <a:endParaRPr lang="ko-KR" altLang="en-US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8" descr="332063733_885438276095353_6801700389674362354_n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547" y="1469571"/>
            <a:ext cx="2939823" cy="5246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2476198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=""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433533" y="532681"/>
            <a:ext cx="475846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 </a:t>
            </a:r>
            <a:r>
              <a:rPr lang="ru-RU" sz="2400" b="1" dirty="0" smtClean="0">
                <a:solidFill>
                  <a:srgbClr val="00B050"/>
                </a:solidFill>
              </a:rPr>
              <a:t>Нашите  аргументи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«ЗА» училищните униформи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761FBF-CA85-4B80-B439-96AC74D3B321}"/>
              </a:ext>
            </a:extLst>
          </p:cNvPr>
          <p:cNvSpPr txBox="1"/>
          <p:nvPr/>
        </p:nvSpPr>
        <p:spPr>
          <a:xfrm>
            <a:off x="8067119" y="2000922"/>
            <a:ext cx="371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Униформите създават усещане за равенство между учениците.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7D8A16-A2F6-456A-A717-A5FFE7955726}"/>
              </a:ext>
            </a:extLst>
          </p:cNvPr>
          <p:cNvSpPr txBox="1"/>
          <p:nvPr/>
        </p:nvSpPr>
        <p:spPr>
          <a:xfrm>
            <a:off x="8067119" y="4335332"/>
            <a:ext cx="371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Униформите насърчават реда в училищната йерархия.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429EF4F-6E4B-4FF4-B5CE-70863213E613}"/>
              </a:ext>
            </a:extLst>
          </p:cNvPr>
          <p:cNvSpPr txBox="1"/>
          <p:nvPr/>
        </p:nvSpPr>
        <p:spPr>
          <a:xfrm>
            <a:off x="8067119" y="2753958"/>
            <a:ext cx="3712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Учениците  превръщат класа и училището си  в общност, която споделя общи идеи и цели, общност със собствена идентичност .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Chevron 2">
            <a:extLst>
              <a:ext uri="{FF2B5EF4-FFF2-40B4-BE49-F238E27FC236}">
                <a16:creationId xmlns=""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54228" y="2107834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9900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=""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320529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=""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7386501" y="4421101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3" name="Picture Placeholder 42" descr="images.jpg"/>
          <p:cNvPicPr>
            <a:picLocks noGrp="1" noChangeAspect="1"/>
          </p:cNvPicPr>
          <p:nvPr>
            <p:ph type="pic" idx="16"/>
          </p:nvPr>
        </p:nvPicPr>
        <p:blipFill>
          <a:blip r:embed="rId2"/>
          <a:srcRect l="2319" r="2319"/>
          <a:stretch>
            <a:fillRect/>
          </a:stretch>
        </p:blipFill>
        <p:spPr/>
      </p:pic>
      <p:sp>
        <p:nvSpPr>
          <p:cNvPr id="45" name="Chevron 2">
            <a:extLst>
              <a:ext uri="{FF2B5EF4-FFF2-40B4-BE49-F238E27FC236}">
                <a16:creationId xmlns=""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99051" y="5455441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429EF4F-6E4B-4FF4-B5CE-70863213E613}"/>
              </a:ext>
            </a:extLst>
          </p:cNvPr>
          <p:cNvSpPr txBox="1"/>
          <p:nvPr/>
        </p:nvSpPr>
        <p:spPr>
          <a:xfrm>
            <a:off x="8078993" y="5292762"/>
            <a:ext cx="385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Униформите насърчават безопасността на учениците.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36199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9C2C176E-E246-4BBC-B0FB-8706F699C9DB}"/>
              </a:ext>
            </a:extLst>
          </p:cNvPr>
          <p:cNvGrpSpPr/>
          <p:nvPr/>
        </p:nvGrpSpPr>
        <p:grpSpPr>
          <a:xfrm>
            <a:off x="7806630" y="3269223"/>
            <a:ext cx="3259421" cy="3261222"/>
            <a:chOff x="2265079" y="1581548"/>
            <a:chExt cx="3028217" cy="3029891"/>
          </a:xfrm>
        </p:grpSpPr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284A45A4-8AD6-4CC6-BF88-4855531DBC9D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31E39169-71B6-43B0-9067-E72AC4DE671D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B748CEDB-8AD7-4710-8BAA-D296049EC930}"/>
              </a:ext>
            </a:extLst>
          </p:cNvPr>
          <p:cNvSpPr/>
          <p:nvPr/>
        </p:nvSpPr>
        <p:spPr>
          <a:xfrm>
            <a:off x="6950778" y="882284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bg1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78D63F8-E2AF-445F-9DCD-3C2EC5529DD4}"/>
              </a:ext>
            </a:extLst>
          </p:cNvPr>
          <p:cNvGrpSpPr/>
          <p:nvPr/>
        </p:nvGrpSpPr>
        <p:grpSpPr>
          <a:xfrm>
            <a:off x="6900097" y="5069361"/>
            <a:ext cx="1791643" cy="1519698"/>
            <a:chOff x="431983" y="4908978"/>
            <a:chExt cx="1791643" cy="1519698"/>
          </a:xfrm>
        </p:grpSpPr>
        <p:sp>
          <p:nvSpPr>
            <p:cNvPr id="75" name="Rectangle 112">
              <a:extLst>
                <a:ext uri="{FF2B5EF4-FFF2-40B4-BE49-F238E27FC236}">
                  <a16:creationId xmlns="" xmlns:a16="http://schemas.microsoft.com/office/drawing/2014/main" id="{1AD6FCFC-A4C5-4F34-8A3F-59EA25185DA8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8">
              <a:extLst>
                <a:ext uri="{FF2B5EF4-FFF2-40B4-BE49-F238E27FC236}">
                  <a16:creationId xmlns="" xmlns:a16="http://schemas.microsoft.com/office/drawing/2014/main" id="{8BDD0985-68F5-4E35-A196-2B9C0288E59F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97">
              <a:extLst>
                <a:ext uri="{FF2B5EF4-FFF2-40B4-BE49-F238E27FC236}">
                  <a16:creationId xmlns="" xmlns:a16="http://schemas.microsoft.com/office/drawing/2014/main" id="{7A22BA94-8175-4B99-B3B3-8451D869E8A2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Rectangle 26">
              <a:extLst>
                <a:ext uri="{FF2B5EF4-FFF2-40B4-BE49-F238E27FC236}">
                  <a16:creationId xmlns="" xmlns:a16="http://schemas.microsoft.com/office/drawing/2014/main" id="{B2D87D39-0714-4524-9E0D-2A364D836A4A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9" name="Rectangle 39">
              <a:extLst>
                <a:ext uri="{FF2B5EF4-FFF2-40B4-BE49-F238E27FC236}">
                  <a16:creationId xmlns="" xmlns:a16="http://schemas.microsoft.com/office/drawing/2014/main" id="{E3B4C681-8919-4CB0-AE58-7519A6D7723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0" name="Rectangle 112">
              <a:extLst>
                <a:ext uri="{FF2B5EF4-FFF2-40B4-BE49-F238E27FC236}">
                  <a16:creationId xmlns="" xmlns:a16="http://schemas.microsoft.com/office/drawing/2014/main" id="{71DA8745-0441-4F55-B09E-469645FA072A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1" name="Rectangle 98">
              <a:extLst>
                <a:ext uri="{FF2B5EF4-FFF2-40B4-BE49-F238E27FC236}">
                  <a16:creationId xmlns="" xmlns:a16="http://schemas.microsoft.com/office/drawing/2014/main" id="{CDD46143-73D7-4FC5-A52C-E87C81EC2C26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DD5DD56-E624-4DC2-B17E-E3BBA7332D93}"/>
              </a:ext>
            </a:extLst>
          </p:cNvPr>
          <p:cNvGrpSpPr/>
          <p:nvPr/>
        </p:nvGrpSpPr>
        <p:grpSpPr>
          <a:xfrm>
            <a:off x="10167493" y="5190314"/>
            <a:ext cx="1420106" cy="1235751"/>
            <a:chOff x="4075906" y="5137696"/>
            <a:chExt cx="1420106" cy="1235751"/>
          </a:xfrm>
        </p:grpSpPr>
        <p:sp>
          <p:nvSpPr>
            <p:cNvPr id="83" name="Round Same Side Corner Rectangle 51">
              <a:extLst>
                <a:ext uri="{FF2B5EF4-FFF2-40B4-BE49-F238E27FC236}">
                  <a16:creationId xmlns="" xmlns:a16="http://schemas.microsoft.com/office/drawing/2014/main" id="{0CDE2D98-654E-4702-98C7-2136B6AC1DA7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4" name="Round Same Side Corner Rectangle 51">
              <a:extLst>
                <a:ext uri="{FF2B5EF4-FFF2-40B4-BE49-F238E27FC236}">
                  <a16:creationId xmlns="" xmlns:a16="http://schemas.microsoft.com/office/drawing/2014/main" id="{7A9C4189-21B1-4BBD-84F9-FD25FF5F0017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5" name="Round Same Side Corner Rectangle 51">
              <a:extLst>
                <a:ext uri="{FF2B5EF4-FFF2-40B4-BE49-F238E27FC236}">
                  <a16:creationId xmlns="" xmlns:a16="http://schemas.microsoft.com/office/drawing/2014/main" id="{D680304C-F5FD-431E-83A5-2E9386999FC0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6" name="Round Same Side Corner Rectangle 51">
              <a:extLst>
                <a:ext uri="{FF2B5EF4-FFF2-40B4-BE49-F238E27FC236}">
                  <a16:creationId xmlns="" xmlns:a16="http://schemas.microsoft.com/office/drawing/2014/main" id="{30A9CAEE-04EC-47B4-8527-E5EE80E920ED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7" name="Round Same Side Corner Rectangle 51">
              <a:extLst>
                <a:ext uri="{FF2B5EF4-FFF2-40B4-BE49-F238E27FC236}">
                  <a16:creationId xmlns="" xmlns:a16="http://schemas.microsoft.com/office/drawing/2014/main" id="{93C44BBF-8AC6-48F1-96C4-F165AD8C6060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sp>
        <p:nvSpPr>
          <p:cNvPr id="31" name="Rounded Rectangle 13">
            <a:extLst>
              <a:ext uri="{FF2B5EF4-FFF2-40B4-BE49-F238E27FC236}">
                <a16:creationId xmlns="" xmlns:a16="http://schemas.microsoft.com/office/drawing/2014/main" id="{603C150A-684D-4467-9005-2CDBE0791ED7}"/>
              </a:ext>
            </a:extLst>
          </p:cNvPr>
          <p:cNvSpPr/>
          <p:nvPr/>
        </p:nvSpPr>
        <p:spPr>
          <a:xfrm>
            <a:off x="613186" y="1828800"/>
            <a:ext cx="5368066" cy="2528047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 smtClean="0">
                <a:solidFill>
                  <a:schemeClr val="tx2">
                    <a:lumMod val="75000"/>
                  </a:schemeClr>
                </a:solidFill>
              </a:rPr>
              <a:t>Ефектът на вълната започва с някой, който има идея. Реализирайки я, ние ще  вдъхновим  приятелите и семейството си, а те от своя страна ще я споделят със своите приятели. Постепенно идеята ще се популяризира, ще организираме групови дейности и по-мащабни инициативи, в социалните мрежи, сайта на училището и  сайта на класа ни. Идеята е ефективна за всички училищни общности. </a:t>
            </a:r>
            <a:endParaRPr lang="ko-KR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Rounded Rectangle 14">
            <a:extLst>
              <a:ext uri="{FF2B5EF4-FFF2-40B4-BE49-F238E27FC236}">
                <a16:creationId xmlns="" xmlns:a16="http://schemas.microsoft.com/office/drawing/2014/main" id="{5028E392-7C55-4609-908C-9031BA69C59E}"/>
              </a:ext>
            </a:extLst>
          </p:cNvPr>
          <p:cNvSpPr/>
          <p:nvPr/>
        </p:nvSpPr>
        <p:spPr>
          <a:xfrm>
            <a:off x="613186" y="4819426"/>
            <a:ext cx="5368066" cy="100046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E7B1557-8FEF-4685-A91D-176EAA592221}"/>
              </a:ext>
            </a:extLst>
          </p:cNvPr>
          <p:cNvSpPr txBox="1"/>
          <p:nvPr/>
        </p:nvSpPr>
        <p:spPr>
          <a:xfrm>
            <a:off x="666976" y="4733364"/>
            <a:ext cx="51529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g-BG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</a:rPr>
              <a:t>Всяка малка стъпка към по- природосъобразен начин на живот е наистина важна и необходима!</a:t>
            </a:r>
          </a:p>
          <a:p>
            <a:pPr algn="ctr"/>
            <a:endParaRPr lang="ko-KR" altLang="en-US" sz="14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4551" y="484095"/>
            <a:ext cx="7121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 smtClean="0">
                <a:solidFill>
                  <a:schemeClr val="bg1"/>
                </a:solidFill>
              </a:rPr>
              <a:t>Ефективен ли би бил проектът и за други групи и общности? </a:t>
            </a:r>
            <a:endParaRPr lang="bg-B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14331"/>
      </p:ext>
    </p:extLst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2451" y="785308"/>
            <a:ext cx="7401261" cy="1785770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accent5">
                    <a:lumMod val="75000"/>
                  </a:schemeClr>
                </a:solidFill>
              </a:rPr>
              <a:t>Благодаря ви за вниманието!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Placeholder 22" descr="179880438_481445896533099_6835693879265452201_n.jpg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t="16085" b="16085"/>
          <a:stretch>
            <a:fillRect/>
          </a:stretch>
        </p:blipFill>
        <p:spPr>
          <a:xfrm>
            <a:off x="1630442" y="2817374"/>
            <a:ext cx="4135655" cy="2507138"/>
          </a:xfr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2379149-572C-40A3-A37D-0AEC9933A200}"/>
              </a:ext>
            </a:extLst>
          </p:cNvPr>
          <p:cNvGrpSpPr/>
          <p:nvPr/>
        </p:nvGrpSpPr>
        <p:grpSpPr>
          <a:xfrm rot="20328779" flipH="1">
            <a:off x="408228" y="1929708"/>
            <a:ext cx="3252050" cy="1379003"/>
            <a:chOff x="2855642" y="1729428"/>
            <a:chExt cx="6480725" cy="2748096"/>
          </a:xfrm>
        </p:grpSpPr>
        <p:sp>
          <p:nvSpPr>
            <p:cNvPr id="25" name="Rectangle 5">
              <a:extLst>
                <a:ext uri="{FF2B5EF4-FFF2-40B4-BE49-F238E27FC236}">
                  <a16:creationId xmlns="" xmlns:a16="http://schemas.microsoft.com/office/drawing/2014/main" id="{2CA60154-8119-47A9-AEC1-D9F4DC54063E}"/>
                </a:ext>
              </a:extLst>
            </p:cNvPr>
            <p:cNvSpPr/>
            <p:nvPr/>
          </p:nvSpPr>
          <p:spPr>
            <a:xfrm>
              <a:off x="4716696" y="2405690"/>
              <a:ext cx="2774385" cy="1882403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5">
              <a:extLst>
                <a:ext uri="{FF2B5EF4-FFF2-40B4-BE49-F238E27FC236}">
                  <a16:creationId xmlns="" xmlns:a16="http://schemas.microsoft.com/office/drawing/2014/main" id="{33633848-575C-4649-B608-ADBE6156C904}"/>
                </a:ext>
              </a:extLst>
            </p:cNvPr>
            <p:cNvSpPr/>
            <p:nvPr/>
          </p:nvSpPr>
          <p:spPr>
            <a:xfrm>
              <a:off x="4716696" y="2771860"/>
              <a:ext cx="2774385" cy="905985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Freeform 22">
              <a:extLst>
                <a:ext uri="{FF2B5EF4-FFF2-40B4-BE49-F238E27FC236}">
                  <a16:creationId xmlns="" xmlns:a16="http://schemas.microsoft.com/office/drawing/2014/main" id="{7D5AD825-C6ED-412E-9AD8-1752352C7F2B}"/>
                </a:ext>
              </a:extLst>
            </p:cNvPr>
            <p:cNvSpPr/>
            <p:nvPr/>
          </p:nvSpPr>
          <p:spPr>
            <a:xfrm>
              <a:off x="2855642" y="1729428"/>
              <a:ext cx="6480725" cy="1657211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098041F7-EF12-4235-8F7A-E50660E91C07}"/>
                </a:ext>
              </a:extLst>
            </p:cNvPr>
            <p:cNvCxnSpPr/>
            <p:nvPr/>
          </p:nvCxnSpPr>
          <p:spPr>
            <a:xfrm>
              <a:off x="6204740" y="2292443"/>
              <a:ext cx="1693282" cy="56954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CE46E61B-F685-4DCF-BA97-2A3C4F3EC31D}"/>
                </a:ext>
              </a:extLst>
            </p:cNvPr>
            <p:cNvCxnSpPr>
              <a:cxnSpLocks/>
            </p:cNvCxnSpPr>
            <p:nvPr/>
          </p:nvCxnSpPr>
          <p:spPr>
            <a:xfrm rot="20328779">
              <a:off x="8042336" y="2813373"/>
              <a:ext cx="2503" cy="8723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sosceles Triangle 29">
              <a:extLst>
                <a:ext uri="{FF2B5EF4-FFF2-40B4-BE49-F238E27FC236}">
                  <a16:creationId xmlns="" xmlns:a16="http://schemas.microsoft.com/office/drawing/2014/main" id="{C374473E-5B80-4901-8656-6860ABE6150C}"/>
                </a:ext>
              </a:extLst>
            </p:cNvPr>
            <p:cNvSpPr/>
            <p:nvPr/>
          </p:nvSpPr>
          <p:spPr>
            <a:xfrm rot="20328779">
              <a:off x="8108405" y="3624285"/>
              <a:ext cx="491605" cy="85323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A6173891-AF67-48A5-8CF7-5BFB9BE6A454}"/>
                </a:ext>
              </a:extLst>
            </p:cNvPr>
            <p:cNvSpPr/>
            <p:nvPr/>
          </p:nvSpPr>
          <p:spPr>
            <a:xfrm>
              <a:off x="8106546" y="3611027"/>
              <a:ext cx="251999" cy="251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="" xmlns:p14="http://schemas.microsoft.com/office/powerpoint/2010/main" val="2072918936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7857460" y="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857460" y="2629120"/>
            <a:ext cx="4334539" cy="44423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2800" b="1" dirty="0" smtClean="0">
                <a:solidFill>
                  <a:schemeClr val="bg1"/>
                </a:solidFill>
                <a:cs typeface="Arial" pitchFamily="34" charset="0"/>
              </a:rPr>
              <a:t>Стефани Воденичарова</a:t>
            </a:r>
            <a:endParaRPr lang="en-US" altLang="ko-KR" sz="2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bg-BG" altLang="ko-KR" sz="2800" b="1" dirty="0" smtClean="0">
                <a:solidFill>
                  <a:schemeClr val="bg1"/>
                </a:solidFill>
                <a:cs typeface="Arial" pitchFamily="34" charset="0"/>
              </a:rPr>
              <a:t>и</a:t>
            </a:r>
            <a:endParaRPr lang="en-US" altLang="ko-KR" sz="2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bg-BG" altLang="ko-KR" sz="2800" b="1" dirty="0" smtClean="0">
                <a:solidFill>
                  <a:schemeClr val="bg1"/>
                </a:solidFill>
                <a:cs typeface="Arial" pitchFamily="34" charset="0"/>
              </a:rPr>
              <a:t>Диана Минчева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,</a:t>
            </a:r>
            <a:endParaRPr lang="bg-BG" altLang="ko-KR" sz="2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bg-BG" altLang="ko-KR" sz="2800" b="1" dirty="0" smtClean="0">
                <a:solidFill>
                  <a:schemeClr val="bg1"/>
                </a:solidFill>
                <a:cs typeface="Arial" pitchFamily="34" charset="0"/>
              </a:rPr>
              <a:t>4в клас</a:t>
            </a:r>
          </a:p>
          <a:p>
            <a:pPr algn="ctr"/>
            <a:r>
              <a:rPr lang="bg-BG" altLang="ko-KR" sz="2800" b="1" dirty="0" smtClean="0">
                <a:solidFill>
                  <a:schemeClr val="bg1"/>
                </a:solidFill>
                <a:cs typeface="Arial" pitchFamily="34" charset="0"/>
              </a:rPr>
              <a:t>СУ “Георги Измирлиев”, </a:t>
            </a:r>
          </a:p>
          <a:p>
            <a:pPr algn="ctr"/>
            <a:r>
              <a:rPr lang="bg-BG" altLang="ko-KR" sz="2800" b="1" dirty="0" smtClean="0">
                <a:solidFill>
                  <a:schemeClr val="bg1"/>
                </a:solidFill>
                <a:cs typeface="Arial" pitchFamily="34" charset="0"/>
              </a:rPr>
              <a:t>гр. Горна Оряховица</a:t>
            </a:r>
            <a:endParaRPr lang="ko-KR" altLang="en-US" sz="28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" name="Picture 10" descr="330814960_744082167014575_8765505384782810951_n-removebg-preview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9858"/>
            <a:ext cx="2216075" cy="3938141"/>
          </a:xfrm>
          <a:prstGeom prst="rect">
            <a:avLst/>
          </a:prstGeom>
        </p:spPr>
      </p:pic>
      <p:pic>
        <p:nvPicPr>
          <p:cNvPr id="5" name="Picture 4" descr="332078172_716273340047600_5573030974930303962_n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67" y="82731"/>
            <a:ext cx="3814904" cy="6775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2224218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6" y="261258"/>
            <a:ext cx="5259160" cy="140425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/>
            <a:r>
              <a:rPr lang="en-US" dirty="0" smtClean="0"/>
              <a:t>I</a:t>
            </a:r>
            <a:r>
              <a:rPr lang="bg-BG" sz="5800" dirty="0" smtClean="0">
                <a:solidFill>
                  <a:schemeClr val="bg1"/>
                </a:solidFill>
              </a:rPr>
              <a:t>Опазването на околната среда е отговорност на всеки един човек! </a:t>
            </a:r>
          </a:p>
          <a:p>
            <a:r>
              <a:rPr lang="en-US" dirty="0" smtClean="0"/>
              <a:t>n</a:t>
            </a:r>
            <a:r>
              <a:rPr lang="bg-BG" dirty="0" smtClean="0"/>
              <a:t> Оп Опазването на околната среда е отговорност на всеки един човек! азването на околната среда е отговорност на всеки един човек!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E9BA36E-AC1A-40D4-9DF5-05F97C3BBB90}"/>
              </a:ext>
            </a:extLst>
          </p:cNvPr>
          <p:cNvSpPr/>
          <p:nvPr/>
        </p:nvSpPr>
        <p:spPr>
          <a:xfrm>
            <a:off x="6186490" y="3753732"/>
            <a:ext cx="228600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 предизвикаме у съучениците си в училище отношение към проблема.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46B0F51-8F9B-47F8-BC8B-11BFC7BCA68D}"/>
              </a:ext>
            </a:extLst>
          </p:cNvPr>
          <p:cNvSpPr/>
          <p:nvPr/>
        </p:nvSpPr>
        <p:spPr>
          <a:xfrm>
            <a:off x="9178591" y="3753732"/>
            <a:ext cx="2286000" cy="192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 изберат да посещават училище с униформа</a:t>
            </a:r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6541550" y="5472443"/>
            <a:ext cx="1575881" cy="37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715CFC4F-4AC4-409F-9D37-0135455B6EAC}"/>
              </a:ext>
            </a:extLst>
          </p:cNvPr>
          <p:cNvSpPr/>
          <p:nvPr/>
        </p:nvSpPr>
        <p:spPr>
          <a:xfrm>
            <a:off x="9533651" y="5472442"/>
            <a:ext cx="1575881" cy="37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Placeholder 28" descr="Без име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5394" r="25394"/>
          <a:stretch>
            <a:fillRect/>
          </a:stretch>
        </p:blipFill>
        <p:spPr/>
      </p:pic>
      <p:pic>
        <p:nvPicPr>
          <p:cNvPr id="49" name="Picture Placeholder 48" descr="136159988_3866119740117426_7234173249871305377_o.jpg"/>
          <p:cNvPicPr>
            <a:picLocks noGrp="1" noChangeAspect="1"/>
          </p:cNvPicPr>
          <p:nvPr>
            <p:ph type="pic" idx="12"/>
          </p:nvPr>
        </p:nvPicPr>
        <p:blipFill>
          <a:blip r:embed="rId3"/>
          <a:srcRect l="30774" r="30774"/>
          <a:stretch>
            <a:fillRect/>
          </a:stretch>
        </p:blipFill>
        <p:spPr/>
      </p:pic>
      <p:sp>
        <p:nvSpPr>
          <p:cNvPr id="28" name="Rectangle 27"/>
          <p:cNvSpPr/>
          <p:nvPr/>
        </p:nvSpPr>
        <p:spPr>
          <a:xfrm>
            <a:off x="424544" y="1262743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Нашият екологичен проект е свързан с влиянието на модната индустрия върху негативните последици върху околната среда  в резултат на свръхупотребата на различни текстилни продукти.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68817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A4B3717-B43B-4563-B085-3715CBD058DC}"/>
              </a:ext>
            </a:extLst>
          </p:cNvPr>
          <p:cNvGrpSpPr/>
          <p:nvPr/>
        </p:nvGrpSpPr>
        <p:grpSpPr>
          <a:xfrm>
            <a:off x="6487236" y="435430"/>
            <a:ext cx="5440021" cy="1909616"/>
            <a:chOff x="5819650" y="1666120"/>
            <a:chExt cx="5440021" cy="1384995"/>
          </a:xfrm>
        </p:grpSpPr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bg-BG" sz="1400" b="1" dirty="0" smtClean="0">
                  <a:solidFill>
                    <a:schemeClr val="bg1"/>
                  </a:solidFill>
                </a:rPr>
                <a:t>Дрехите са ни необходими, така както и храната и жилищата ни. Те ни предпазват от околната среда и представляват важна част от нашата идентичност. Същевременно текстилът, който купуваме, носим и изхвърляме, има важно значение за околната среда</a:t>
              </a:r>
              <a:r>
                <a:rPr lang="bg-BG" sz="1400" dirty="0" smtClean="0">
                  <a:solidFill>
                    <a:schemeClr val="bg1"/>
                  </a:solidFill>
                </a:rPr>
                <a:t>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ECB07EB-5AF0-45CD-B927-EBAF602181D2}"/>
              </a:ext>
            </a:extLst>
          </p:cNvPr>
          <p:cNvGrpSpPr/>
          <p:nvPr/>
        </p:nvGrpSpPr>
        <p:grpSpPr>
          <a:xfrm>
            <a:off x="6482616" y="2024744"/>
            <a:ext cx="5440021" cy="1378650"/>
            <a:chOff x="5819650" y="1666119"/>
            <a:chExt cx="5440021" cy="109230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7781492-1FA1-4EE9-87A1-4997D4F01DB5}"/>
                </a:ext>
              </a:extLst>
            </p:cNvPr>
            <p:cNvSpPr txBox="1"/>
            <p:nvPr/>
          </p:nvSpPr>
          <p:spPr>
            <a:xfrm>
              <a:off x="6751979" y="1666119"/>
              <a:ext cx="4507692" cy="10923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bg-BG" sz="1400" b="1" dirty="0" smtClean="0">
                  <a:solidFill>
                    <a:schemeClr val="bg1"/>
                  </a:solidFill>
                </a:rPr>
                <a:t>Модната индустрия използва огромно количество вода – около 79 трилиона литра годишно. Модната индустрия отделя голямо количество вредни химикали във водоемите</a:t>
              </a:r>
              <a:r>
                <a:rPr lang="bg-BG" sz="1400" dirty="0" smtClean="0">
                  <a:solidFill>
                    <a:schemeClr val="bg1"/>
                  </a:solidFill>
                </a:rPr>
                <a:t>.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ACCAEFD-940F-43AD-B138-7AC7983A258D}"/>
              </a:ext>
            </a:extLst>
          </p:cNvPr>
          <p:cNvGrpSpPr/>
          <p:nvPr/>
        </p:nvGrpSpPr>
        <p:grpSpPr>
          <a:xfrm>
            <a:off x="6477996" y="3548743"/>
            <a:ext cx="5440021" cy="1265252"/>
            <a:chOff x="5819650" y="1666119"/>
            <a:chExt cx="5440021" cy="120549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2876439-7B60-4359-8451-3F9EFA3D510C}"/>
                </a:ext>
              </a:extLst>
            </p:cNvPr>
            <p:cNvSpPr txBox="1"/>
            <p:nvPr/>
          </p:nvSpPr>
          <p:spPr>
            <a:xfrm>
              <a:off x="6751979" y="1666119"/>
              <a:ext cx="4507692" cy="120549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bg-BG" sz="1400" b="1" dirty="0" smtClean="0">
                  <a:solidFill>
                    <a:schemeClr val="bg1"/>
                  </a:solidFill>
                </a:rPr>
                <a:t> 60% от произведените дрехи се изхвърлят година след производството им, а някои – след само 7-10 обличания. При изгарянето на изхвърлените дрехи в атмосферата попадат огромни количества въглероден диоксид, които засилват парниковия ефект</a:t>
              </a:r>
              <a:r>
                <a:rPr lang="bg-BG" sz="1400" dirty="0" smtClean="0"/>
                <a:t>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C5A42A5-241B-4616-801A-0591A81C946B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759021F-BBBC-426E-9612-9978882CAD42}"/>
              </a:ext>
            </a:extLst>
          </p:cNvPr>
          <p:cNvGrpSpPr/>
          <p:nvPr/>
        </p:nvGrpSpPr>
        <p:grpSpPr>
          <a:xfrm>
            <a:off x="6473376" y="5192485"/>
            <a:ext cx="5440021" cy="1262743"/>
            <a:chOff x="5819650" y="1666120"/>
            <a:chExt cx="5440021" cy="646331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9E57309-26D6-4654-9A76-C1BC37CCD6E7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7404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bg-BG" sz="1400" b="1" dirty="0" smtClean="0">
                  <a:solidFill>
                    <a:schemeClr val="bg1"/>
                  </a:solidFill>
                </a:rPr>
                <a:t>За нуждите на модната индустрия  и производството на целулоза и вискоза се изсичат около 200 милиона дървета годишно.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77F97C7-1F12-487F-9440-A1F4D9A8DCC8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58184" y="290456"/>
            <a:ext cx="5454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i="1" dirty="0" smtClean="0">
                <a:solidFill>
                  <a:schemeClr val="bg1"/>
                </a:solidFill>
              </a:rPr>
              <a:t>Защо е важно да осъществим  идеята си?</a:t>
            </a:r>
            <a:endParaRPr lang="bg-BG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384841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BDFA81E-E3FC-4EEE-9F4A-133D44525D6C}"/>
              </a:ext>
            </a:extLst>
          </p:cNvPr>
          <p:cNvSpPr txBox="1"/>
          <p:nvPr/>
        </p:nvSpPr>
        <p:spPr>
          <a:xfrm>
            <a:off x="5292762" y="473336"/>
            <a:ext cx="6400800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bg-BG" sz="3600" dirty="0" smtClean="0">
                <a:solidFill>
                  <a:schemeClr val="bg2">
                    <a:lumMod val="25000"/>
                  </a:schemeClr>
                </a:solidFill>
              </a:rPr>
              <a:t>Какво искаме да постигнем? </a:t>
            </a:r>
            <a:endParaRPr lang="en-US" altLang="ko-KR" sz="3600" dirty="0" smtClean="0">
              <a:solidFill>
                <a:schemeClr val="bg2">
                  <a:lumMod val="25000"/>
                </a:schemeClr>
              </a:solidFill>
              <a:latin typeface="+mj-lt"/>
              <a:cs typeface="Arial" pitchFamily="34" charset="0"/>
            </a:endParaRPr>
          </a:p>
          <a:p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FF827904-26E2-404D-A7F5-1C66A6649FC0}"/>
              </a:ext>
            </a:extLst>
          </p:cNvPr>
          <p:cNvSpPr/>
          <p:nvPr/>
        </p:nvSpPr>
        <p:spPr>
          <a:xfrm>
            <a:off x="5927464" y="2474259"/>
            <a:ext cx="1764253" cy="41954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856D99D1-3712-4CF7-B862-CADCDFAE0C04}"/>
              </a:ext>
            </a:extLst>
          </p:cNvPr>
          <p:cNvSpPr/>
          <p:nvPr/>
        </p:nvSpPr>
        <p:spPr>
          <a:xfrm>
            <a:off x="7829574" y="2485016"/>
            <a:ext cx="1604417" cy="41309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942C1890-2F35-44C8-A102-2818DB99D267}"/>
              </a:ext>
            </a:extLst>
          </p:cNvPr>
          <p:cNvSpPr/>
          <p:nvPr/>
        </p:nvSpPr>
        <p:spPr>
          <a:xfrm>
            <a:off x="9724629" y="2517290"/>
            <a:ext cx="1604417" cy="41201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="" xmlns:a16="http://schemas.microsoft.com/office/drawing/2014/main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6283834" y="2861535"/>
            <a:ext cx="905786" cy="7100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="" xmlns:a16="http://schemas.microsoft.com/office/drawing/2014/main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8178889" y="2786232"/>
            <a:ext cx="905786" cy="73152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="" xmlns:a16="http://schemas.microsoft.com/office/drawing/2014/main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10073944" y="2796989"/>
            <a:ext cx="905786" cy="69924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E09D965-3210-47FF-BC68-5CACF1E1E8B6}"/>
              </a:ext>
            </a:extLst>
          </p:cNvPr>
          <p:cNvSpPr txBox="1"/>
          <p:nvPr/>
        </p:nvSpPr>
        <p:spPr>
          <a:xfrm>
            <a:off x="6027585" y="3528509"/>
            <a:ext cx="15565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/>
              <a:t>Да потърсим  отговори на въпроса как действията на един човек могат да окажат влияние върху един голям проблем като изменението на климата</a:t>
            </a:r>
            <a:r>
              <a:rPr lang="bg-BG" sz="1200" dirty="0" smtClean="0"/>
              <a:t>.</a:t>
            </a:r>
            <a:r>
              <a:rPr lang="bg-BG" sz="1400" b="1" dirty="0" smtClean="0"/>
              <a:t> 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A0BCD25-9805-4FF9-A54F-0950085BE836}"/>
              </a:ext>
            </a:extLst>
          </p:cNvPr>
          <p:cNvSpPr txBox="1"/>
          <p:nvPr/>
        </p:nvSpPr>
        <p:spPr>
          <a:xfrm>
            <a:off x="7922641" y="3453205"/>
            <a:ext cx="14903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/>
              <a:t>Да предизвикаме у съучениците си в училище отношение към проблема </a:t>
            </a:r>
            <a:r>
              <a:rPr lang="en-US" sz="1400" b="1" dirty="0" smtClean="0"/>
              <a:t> </a:t>
            </a:r>
            <a:r>
              <a:rPr lang="bg-BG" sz="1400" b="1" dirty="0" smtClean="0"/>
              <a:t>и</a:t>
            </a:r>
            <a:r>
              <a:rPr lang="bg-BG" sz="1400" dirty="0" smtClean="0"/>
              <a:t> </a:t>
            </a:r>
            <a:r>
              <a:rPr lang="bg-BG" sz="1400" b="1" dirty="0" smtClean="0"/>
              <a:t>начини за промяна на собствените си навици 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E6F7DD0-5EED-4EFB-BFD9-22ACF92975F9}"/>
              </a:ext>
            </a:extLst>
          </p:cNvPr>
          <p:cNvSpPr txBox="1"/>
          <p:nvPr/>
        </p:nvSpPr>
        <p:spPr>
          <a:xfrm>
            <a:off x="9817696" y="3571539"/>
            <a:ext cx="1418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bg1"/>
                </a:solidFill>
              </a:rPr>
              <a:t>В началото на следващата учебна година всички  да идват с удоволствие с униформи в училище.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576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91671"/>
            <a:ext cx="11573197" cy="677731"/>
          </a:xfrm>
        </p:spPr>
        <p:txBody>
          <a:bodyPr>
            <a:normAutofit fontScale="55000" lnSpcReduction="20000"/>
          </a:bodyPr>
          <a:lstStyle/>
          <a:p>
            <a:r>
              <a:rPr lang="bg-BG" dirty="0" smtClean="0">
                <a:solidFill>
                  <a:schemeClr val="bg2">
                    <a:lumMod val="25000"/>
                  </a:schemeClr>
                </a:solidFill>
              </a:rPr>
              <a:t>Как ще го направим?  Какви дейности трябва да извършим? 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187748-434E-4833-A9A2-066925E3D3A5}"/>
              </a:ext>
            </a:extLst>
          </p:cNvPr>
          <p:cNvSpPr/>
          <p:nvPr/>
        </p:nvSpPr>
        <p:spPr>
          <a:xfrm>
            <a:off x="6035040" y="2485016"/>
            <a:ext cx="108743" cy="2510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17E4EDA-6116-4903-A3A4-7A67CCC72FBB}"/>
              </a:ext>
            </a:extLst>
          </p:cNvPr>
          <p:cNvSpPr/>
          <p:nvPr/>
        </p:nvSpPr>
        <p:spPr>
          <a:xfrm>
            <a:off x="5637006" y="3033656"/>
            <a:ext cx="101391" cy="19614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EF9F7C5-ECD2-4DEE-948F-B04CF6A0C6D6}"/>
              </a:ext>
            </a:extLst>
          </p:cNvPr>
          <p:cNvSpPr/>
          <p:nvPr/>
        </p:nvSpPr>
        <p:spPr>
          <a:xfrm>
            <a:off x="6443830" y="3044414"/>
            <a:ext cx="105337" cy="195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92DE8D-93F1-4AEA-86DF-9EE9C82D46EE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20A298-7B66-47E9-9DA8-C1BF7A0B5F65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="" xmlns:a16="http://schemas.microsoft.com/office/drawing/2014/main" id="{63295C36-B8F1-47CD-B795-351DBFE96084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="" xmlns:a16="http://schemas.microsoft.com/office/drawing/2014/main" id="{0AADD642-0B32-4075-930B-6CF866CC0EA9}"/>
              </a:ext>
            </a:extLst>
          </p:cNvPr>
          <p:cNvSpPr/>
          <p:nvPr/>
        </p:nvSpPr>
        <p:spPr>
          <a:xfrm>
            <a:off x="6865961" y="4059101"/>
            <a:ext cx="2127431" cy="609718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9CCA2A-8588-4FF9-B573-25DAA8574556}"/>
              </a:ext>
            </a:extLst>
          </p:cNvPr>
          <p:cNvSpPr txBox="1"/>
          <p:nvPr/>
        </p:nvSpPr>
        <p:spPr>
          <a:xfrm>
            <a:off x="9090211" y="4206241"/>
            <a:ext cx="28292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accent3">
                    <a:lumMod val="75000"/>
                  </a:schemeClr>
                </a:solidFill>
              </a:rPr>
              <a:t>От какво са направени дрехите? Запознаване с основните видове тъкани и начина на тяхното производство. Съвместен урок с учителите по технологии и предприемачество.</a:t>
            </a:r>
          </a:p>
          <a:p>
            <a:r>
              <a:rPr lang="bg-BG" sz="1200" dirty="0" smtClean="0"/>
              <a:t>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Pentagon 14">
            <a:extLst>
              <a:ext uri="{FF2B5EF4-FFF2-40B4-BE49-F238E27FC236}">
                <a16:creationId xmlns="" xmlns:a16="http://schemas.microsoft.com/office/drawing/2014/main" id="{7EB885E5-F95F-4444-B0F7-5D1AF6658A7D}"/>
              </a:ext>
            </a:extLst>
          </p:cNvPr>
          <p:cNvSpPr/>
          <p:nvPr/>
        </p:nvSpPr>
        <p:spPr>
          <a:xfrm>
            <a:off x="6456040" y="3044414"/>
            <a:ext cx="1898526" cy="714723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="" xmlns:a16="http://schemas.microsoft.com/office/drawing/2014/main" id="{89E741F7-0904-4D78-AB6A-44FA2C446555}"/>
              </a:ext>
            </a:extLst>
          </p:cNvPr>
          <p:cNvSpPr/>
          <p:nvPr/>
        </p:nvSpPr>
        <p:spPr>
          <a:xfrm flipH="1">
            <a:off x="3151991" y="4059100"/>
            <a:ext cx="2161941" cy="598961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="" xmlns:a16="http://schemas.microsoft.com/office/drawing/2014/main" id="{32B77047-4FD5-4C65-9514-AFFCD53CB0CE}"/>
              </a:ext>
            </a:extLst>
          </p:cNvPr>
          <p:cNvSpPr/>
          <p:nvPr/>
        </p:nvSpPr>
        <p:spPr>
          <a:xfrm flipH="1">
            <a:off x="3818906" y="3055172"/>
            <a:ext cx="1898526" cy="666974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D380578-10C8-4725-8D6B-A7652D0F5DBB}"/>
              </a:ext>
            </a:extLst>
          </p:cNvPr>
          <p:cNvSpPr txBox="1"/>
          <p:nvPr/>
        </p:nvSpPr>
        <p:spPr>
          <a:xfrm>
            <a:off x="344245" y="4206240"/>
            <a:ext cx="29153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accent3">
                    <a:lumMod val="75000"/>
                  </a:schemeClr>
                </a:solidFill>
              </a:rPr>
              <a:t>Какви дрехи носим ние?</a:t>
            </a:r>
          </a:p>
          <a:p>
            <a:pPr algn="ctr"/>
            <a:r>
              <a:rPr lang="bg-BG" sz="1400" b="1" dirty="0" smtClean="0">
                <a:solidFill>
                  <a:schemeClr val="accent3">
                    <a:lumMod val="75000"/>
                  </a:schemeClr>
                </a:solidFill>
              </a:rPr>
              <a:t>Проучване с помощта на въпросник.</a:t>
            </a:r>
            <a:r>
              <a:rPr lang="bg-BG" sz="1400" dirty="0" smtClean="0"/>
              <a:t> </a:t>
            </a:r>
            <a:r>
              <a:rPr lang="bg-BG" sz="1400" b="1" dirty="0" smtClean="0">
                <a:solidFill>
                  <a:schemeClr val="accent3">
                    <a:lumMod val="75000"/>
                  </a:schemeClr>
                </a:solidFill>
              </a:rPr>
              <a:t>Съвместен урок с учителите по информационни технологии </a:t>
            </a:r>
          </a:p>
          <a:p>
            <a:pPr algn="r"/>
            <a:endParaRPr lang="bg-BG" sz="1200" dirty="0" smtClean="0"/>
          </a:p>
          <a:p>
            <a:pPr algn="r"/>
            <a:r>
              <a:rPr lang="bg-BG" sz="1200" dirty="0" smtClean="0"/>
              <a:t>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759ED74-A1BD-408D-83DB-30D59CB41A8A}"/>
              </a:ext>
            </a:extLst>
          </p:cNvPr>
          <p:cNvSpPr txBox="1"/>
          <p:nvPr/>
        </p:nvSpPr>
        <p:spPr>
          <a:xfrm>
            <a:off x="8487785" y="2743200"/>
            <a:ext cx="2603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accent6"/>
                </a:solidFill>
              </a:rPr>
              <a:t>Математически анализ на потреблението на дрехи в общността. Съвместен урок с учителите по математика</a:t>
            </a:r>
            <a:r>
              <a:rPr lang="bg-BG" sz="1400" dirty="0" smtClean="0">
                <a:solidFill>
                  <a:schemeClr val="accent6"/>
                </a:solidFill>
              </a:rPr>
              <a:t>.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F81AE05-6134-408F-B2FF-1CEEF1EBB2C8}"/>
              </a:ext>
            </a:extLst>
          </p:cNvPr>
          <p:cNvSpPr txBox="1"/>
          <p:nvPr/>
        </p:nvSpPr>
        <p:spPr>
          <a:xfrm>
            <a:off x="516367" y="1721225"/>
            <a:ext cx="31950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1" dirty="0" smtClean="0">
                <a:solidFill>
                  <a:schemeClr val="accent6"/>
                </a:solidFill>
              </a:rPr>
              <a:t>Как можем да променим статистиката?  Споделянето й пред общността  чрез различните социални мрежи, местни медии, сайта на училището и сайта на нашия клас. Ще  популяризираме работата по проекта за да вдъхновим  останалите да последват примера ни.</a:t>
            </a:r>
          </a:p>
          <a:p>
            <a:pPr algn="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1976A57-7007-4FCA-9B45-29072F1F8094}"/>
              </a:ext>
            </a:extLst>
          </p:cNvPr>
          <p:cNvGrpSpPr/>
          <p:nvPr/>
        </p:nvGrpSpPr>
        <p:grpSpPr>
          <a:xfrm>
            <a:off x="3937300" y="1387735"/>
            <a:ext cx="4227753" cy="1290910"/>
            <a:chOff x="1737123" y="4063438"/>
            <a:chExt cx="3903399" cy="95854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63897F1-E332-4092-A230-50F27860288E}"/>
                </a:ext>
              </a:extLst>
            </p:cNvPr>
            <p:cNvSpPr txBox="1"/>
            <p:nvPr/>
          </p:nvSpPr>
          <p:spPr>
            <a:xfrm>
              <a:off x="2551705" y="4560314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CE567BC-772A-48A5-AF38-E3947DB882F0}"/>
                </a:ext>
              </a:extLst>
            </p:cNvPr>
            <p:cNvSpPr txBox="1"/>
            <p:nvPr/>
          </p:nvSpPr>
          <p:spPr>
            <a:xfrm>
              <a:off x="1737123" y="4063438"/>
              <a:ext cx="3903399" cy="38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Ефектът на вълната започва с някой, който има идея! </a:t>
              </a:r>
              <a:endParaRPr lang="ko-KR" altLang="en-US" sz="1400" b="1" i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="" xmlns:a16="http://schemas.microsoft.com/office/drawing/2014/main" id="{D996E087-40CD-42D8-8BF8-FCEDAA5616EA}"/>
              </a:ext>
            </a:extLst>
          </p:cNvPr>
          <p:cNvSpPr/>
          <p:nvPr/>
        </p:nvSpPr>
        <p:spPr>
          <a:xfrm>
            <a:off x="4476002" y="2076226"/>
            <a:ext cx="3211003" cy="6777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25F5CBD-78E6-4CA8-96C0-B046780D0257}"/>
              </a:ext>
            </a:extLst>
          </p:cNvPr>
          <p:cNvSpPr txBox="1"/>
          <p:nvPr/>
        </p:nvSpPr>
        <p:spPr>
          <a:xfrm>
            <a:off x="4797911" y="2162287"/>
            <a:ext cx="26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bg1"/>
                </a:solidFill>
              </a:rPr>
              <a:t> Реализиране на избраната дейност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CA6923B-3798-4A19-B42C-E359F89994C0}"/>
              </a:ext>
            </a:extLst>
          </p:cNvPr>
          <p:cNvSpPr txBox="1"/>
          <p:nvPr/>
        </p:nvSpPr>
        <p:spPr>
          <a:xfrm>
            <a:off x="4039646" y="3195021"/>
            <a:ext cx="15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/>
              <a:t>Четвърти етап - Изводи и решения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B1CD79B-F8AF-44E2-8973-B795E799D096}"/>
              </a:ext>
            </a:extLst>
          </p:cNvPr>
          <p:cNvSpPr txBox="1"/>
          <p:nvPr/>
        </p:nvSpPr>
        <p:spPr>
          <a:xfrm>
            <a:off x="3657972" y="4098664"/>
            <a:ext cx="15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/>
              <a:t>Втори етап – Проучване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5D65EB7-526B-4D12-98AD-6175C0155179}"/>
              </a:ext>
            </a:extLst>
          </p:cNvPr>
          <p:cNvSpPr txBox="1"/>
          <p:nvPr/>
        </p:nvSpPr>
        <p:spPr>
          <a:xfrm>
            <a:off x="6954554" y="4066392"/>
            <a:ext cx="15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/>
              <a:t>Първи етап - Информационен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7B3FB42-2D2C-4076-8BA3-1620216BE551}"/>
              </a:ext>
            </a:extLst>
          </p:cNvPr>
          <p:cNvSpPr txBox="1"/>
          <p:nvPr/>
        </p:nvSpPr>
        <p:spPr>
          <a:xfrm>
            <a:off x="6486861" y="3108960"/>
            <a:ext cx="1785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/>
              <a:t>Трети етап - Анализ на данните </a:t>
            </a:r>
          </a:p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70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DBFF1A10-F654-4393-BB55-6F506FEAD896}"/>
              </a:ext>
            </a:extLst>
          </p:cNvPr>
          <p:cNvGrpSpPr/>
          <p:nvPr/>
        </p:nvGrpSpPr>
        <p:grpSpPr>
          <a:xfrm>
            <a:off x="166405" y="4504534"/>
            <a:ext cx="11830907" cy="1345729"/>
            <a:chOff x="218993" y="3367301"/>
            <a:chExt cx="11830907" cy="1345729"/>
          </a:xfrm>
        </p:grpSpPr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70888E96-39A0-4839-82F2-71DE98329ED0}"/>
                </a:ext>
              </a:extLst>
            </p:cNvPr>
            <p:cNvSpPr/>
            <p:nvPr/>
          </p:nvSpPr>
          <p:spPr>
            <a:xfrm>
              <a:off x="1007933" y="434286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5FCC7127-4CE6-49CE-9B03-5093F316481A}"/>
                </a:ext>
              </a:extLst>
            </p:cNvPr>
            <p:cNvSpPr/>
            <p:nvPr/>
          </p:nvSpPr>
          <p:spPr>
            <a:xfrm>
              <a:off x="1378874" y="431092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="" xmlns:a16="http://schemas.microsoft.com/office/drawing/2014/main" id="{905D9A39-8B64-4E38-82FB-F88423FF3A63}"/>
                </a:ext>
              </a:extLst>
            </p:cNvPr>
            <p:cNvSpPr/>
            <p:nvPr/>
          </p:nvSpPr>
          <p:spPr>
            <a:xfrm>
              <a:off x="218993" y="439475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83ADAC02-F03C-44DD-8377-F716E8C5E217}"/>
                </a:ext>
              </a:extLst>
            </p:cNvPr>
            <p:cNvSpPr/>
            <p:nvPr/>
          </p:nvSpPr>
          <p:spPr>
            <a:xfrm>
              <a:off x="543793" y="443851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7441557B-CAD9-4DB2-BC3A-89E506A9DADB}"/>
                </a:ext>
              </a:extLst>
            </p:cNvPr>
            <p:cNvSpPr/>
            <p:nvPr/>
          </p:nvSpPr>
          <p:spPr>
            <a:xfrm>
              <a:off x="1435389" y="37161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2469A4AC-3D8F-4DFA-9BC0-2638B4FEE96C}"/>
                </a:ext>
              </a:extLst>
            </p:cNvPr>
            <p:cNvSpPr/>
            <p:nvPr/>
          </p:nvSpPr>
          <p:spPr>
            <a:xfrm>
              <a:off x="559606" y="3917711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="" xmlns:a16="http://schemas.microsoft.com/office/drawing/2014/main" id="{D6BD89D6-35E3-4959-9B8F-3449C8BCA196}"/>
                </a:ext>
              </a:extLst>
            </p:cNvPr>
            <p:cNvSpPr/>
            <p:nvPr/>
          </p:nvSpPr>
          <p:spPr>
            <a:xfrm>
              <a:off x="602918" y="351322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0D503DAE-607F-4A7C-8D7D-6A8C1317FFE1}"/>
                </a:ext>
              </a:extLst>
            </p:cNvPr>
            <p:cNvSpPr/>
            <p:nvPr/>
          </p:nvSpPr>
          <p:spPr>
            <a:xfrm>
              <a:off x="3006128" y="43269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6A08B5F2-2D6F-4FA3-9614-077C95D977C7}"/>
                </a:ext>
              </a:extLst>
            </p:cNvPr>
            <p:cNvSpPr/>
            <p:nvPr/>
          </p:nvSpPr>
          <p:spPr>
            <a:xfrm>
              <a:off x="2958692" y="40050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F058672D-56FC-4F49-824F-33FD92CBBA75}"/>
                </a:ext>
              </a:extLst>
            </p:cNvPr>
            <p:cNvSpPr/>
            <p:nvPr/>
          </p:nvSpPr>
          <p:spPr>
            <a:xfrm>
              <a:off x="1847450" y="4234815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7CC8BD02-A109-4A2F-93CE-B26CA548C7CA}"/>
                </a:ext>
              </a:extLst>
            </p:cNvPr>
            <p:cNvSpPr/>
            <p:nvPr/>
          </p:nvSpPr>
          <p:spPr>
            <a:xfrm>
              <a:off x="2287925" y="3605777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149C65BB-A74F-40D5-A953-AC0095CF1A5C}"/>
                </a:ext>
              </a:extLst>
            </p:cNvPr>
            <p:cNvSpPr/>
            <p:nvPr/>
          </p:nvSpPr>
          <p:spPr>
            <a:xfrm>
              <a:off x="3277433" y="345827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="" xmlns:a16="http://schemas.microsoft.com/office/drawing/2014/main" id="{22E1C793-C207-479D-AD0A-54F6EA152FCE}"/>
                </a:ext>
              </a:extLst>
            </p:cNvPr>
            <p:cNvSpPr/>
            <p:nvPr/>
          </p:nvSpPr>
          <p:spPr>
            <a:xfrm>
              <a:off x="2260382" y="413697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3FE7789D-8A90-4005-A023-884D5086692B}"/>
                </a:ext>
              </a:extLst>
            </p:cNvPr>
            <p:cNvSpPr/>
            <p:nvPr/>
          </p:nvSpPr>
          <p:spPr>
            <a:xfrm>
              <a:off x="2103043" y="354580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="" xmlns:a16="http://schemas.microsoft.com/office/drawing/2014/main" id="{DE483A62-1A2B-4CED-9057-9BC79CB74D08}"/>
                </a:ext>
              </a:extLst>
            </p:cNvPr>
            <p:cNvSpPr/>
            <p:nvPr/>
          </p:nvSpPr>
          <p:spPr>
            <a:xfrm>
              <a:off x="3340527" y="3885182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="" xmlns:a16="http://schemas.microsoft.com/office/drawing/2014/main" id="{6BD22538-FBAB-47EB-B993-CC5D5E18D66D}"/>
                </a:ext>
              </a:extLst>
            </p:cNvPr>
            <p:cNvSpPr/>
            <p:nvPr/>
          </p:nvSpPr>
          <p:spPr>
            <a:xfrm>
              <a:off x="4664554" y="4349674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="" xmlns:a16="http://schemas.microsoft.com/office/drawing/2014/main" id="{7E754F91-3581-4EDF-BC76-0EAC1BEB0791}"/>
                </a:ext>
              </a:extLst>
            </p:cNvPr>
            <p:cNvSpPr/>
            <p:nvPr/>
          </p:nvSpPr>
          <p:spPr>
            <a:xfrm>
              <a:off x="3563133" y="422602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9E846E34-42E5-4BE0-9E74-FB67294A707C}"/>
                </a:ext>
              </a:extLst>
            </p:cNvPr>
            <p:cNvSpPr/>
            <p:nvPr/>
          </p:nvSpPr>
          <p:spPr>
            <a:xfrm>
              <a:off x="3993788" y="39503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65E17B6C-E61D-46D7-A1F9-3536E49CC51A}"/>
                </a:ext>
              </a:extLst>
            </p:cNvPr>
            <p:cNvSpPr/>
            <p:nvPr/>
          </p:nvSpPr>
          <p:spPr>
            <a:xfrm>
              <a:off x="4467273" y="36284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713A0663-541F-4C32-A06B-EDD34795134A}"/>
                </a:ext>
              </a:extLst>
            </p:cNvPr>
            <p:cNvSpPr/>
            <p:nvPr/>
          </p:nvSpPr>
          <p:spPr>
            <a:xfrm>
              <a:off x="4258822" y="420993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CA1DF755-EBCF-44DA-B0E2-59D0CB3ADDEA}"/>
                </a:ext>
              </a:extLst>
            </p:cNvPr>
            <p:cNvSpPr/>
            <p:nvPr/>
          </p:nvSpPr>
          <p:spPr>
            <a:xfrm>
              <a:off x="3922706" y="351134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39E74155-75CF-4B74-BCB0-A07B228E9C20}"/>
                </a:ext>
              </a:extLst>
            </p:cNvPr>
            <p:cNvSpPr/>
            <p:nvPr/>
          </p:nvSpPr>
          <p:spPr>
            <a:xfrm>
              <a:off x="5893999" y="4268738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="" xmlns:a16="http://schemas.microsoft.com/office/drawing/2014/main" id="{BA2362D5-370E-42CA-B58E-A71EDEF34C94}"/>
                </a:ext>
              </a:extLst>
            </p:cNvPr>
            <p:cNvSpPr/>
            <p:nvPr/>
          </p:nvSpPr>
          <p:spPr>
            <a:xfrm>
              <a:off x="6002206" y="404394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="" xmlns:a16="http://schemas.microsoft.com/office/drawing/2014/main" id="{18D0A457-FD0A-4F45-89D9-48A1CF01706D}"/>
                </a:ext>
              </a:extLst>
            </p:cNvPr>
            <p:cNvSpPr/>
            <p:nvPr/>
          </p:nvSpPr>
          <p:spPr>
            <a:xfrm>
              <a:off x="4842325" y="420560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="" xmlns:a16="http://schemas.microsoft.com/office/drawing/2014/main" id="{93347846-5B7A-4626-B07E-FABB6BBE6F63}"/>
                </a:ext>
              </a:extLst>
            </p:cNvPr>
            <p:cNvSpPr/>
            <p:nvPr/>
          </p:nvSpPr>
          <p:spPr>
            <a:xfrm>
              <a:off x="5331440" y="372248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="" xmlns:a16="http://schemas.microsoft.com/office/drawing/2014/main" id="{67AB384D-E849-44D5-AF23-C6D22CEFFFFE}"/>
                </a:ext>
              </a:extLst>
            </p:cNvPr>
            <p:cNvSpPr/>
            <p:nvPr/>
          </p:nvSpPr>
          <p:spPr>
            <a:xfrm>
              <a:off x="5924619" y="353714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="" xmlns:a16="http://schemas.microsoft.com/office/drawing/2014/main" id="{8E2738CA-06A4-49F6-82FF-EA47292B3197}"/>
                </a:ext>
              </a:extLst>
            </p:cNvPr>
            <p:cNvSpPr/>
            <p:nvPr/>
          </p:nvSpPr>
          <p:spPr>
            <a:xfrm>
              <a:off x="5245890" y="4105972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="" xmlns:a16="http://schemas.microsoft.com/office/drawing/2014/main" id="{8CD4E8B5-B84B-4C3D-9406-423BDC314712}"/>
                </a:ext>
              </a:extLst>
            </p:cNvPr>
            <p:cNvSpPr/>
            <p:nvPr/>
          </p:nvSpPr>
          <p:spPr>
            <a:xfrm>
              <a:off x="5223948" y="337891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9C3EB166-58B1-4E2E-B264-BD98663884D6}"/>
                </a:ext>
              </a:extLst>
            </p:cNvPr>
            <p:cNvSpPr/>
            <p:nvPr/>
          </p:nvSpPr>
          <p:spPr>
            <a:xfrm>
              <a:off x="7298614" y="389048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="" xmlns:a16="http://schemas.microsoft.com/office/drawing/2014/main" id="{64F33BFF-9FD7-4EC6-8006-D136E153B124}"/>
                </a:ext>
              </a:extLst>
            </p:cNvPr>
            <p:cNvSpPr/>
            <p:nvPr/>
          </p:nvSpPr>
          <p:spPr>
            <a:xfrm>
              <a:off x="7553330" y="430722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="" xmlns:a16="http://schemas.microsoft.com/office/drawing/2014/main" id="{9F3879DA-B414-42F7-9CAA-E1261CCF4592}"/>
                </a:ext>
              </a:extLst>
            </p:cNvPr>
            <p:cNvSpPr/>
            <p:nvPr/>
          </p:nvSpPr>
          <p:spPr>
            <a:xfrm>
              <a:off x="6393449" y="431323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DA2358A3-AFA1-4FF8-B805-868ADFAF38C6}"/>
                </a:ext>
              </a:extLst>
            </p:cNvPr>
            <p:cNvSpPr/>
            <p:nvPr/>
          </p:nvSpPr>
          <p:spPr>
            <a:xfrm>
              <a:off x="6882564" y="390794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B7F59670-2D31-450E-9741-16C548A89E3D}"/>
                </a:ext>
              </a:extLst>
            </p:cNvPr>
            <p:cNvSpPr/>
            <p:nvPr/>
          </p:nvSpPr>
          <p:spPr>
            <a:xfrm>
              <a:off x="7356049" y="358601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AB8EDFF8-9D29-48F4-B05C-D803867C98C4}"/>
                </a:ext>
              </a:extLst>
            </p:cNvPr>
            <p:cNvSpPr/>
            <p:nvPr/>
          </p:nvSpPr>
          <p:spPr>
            <a:xfrm>
              <a:off x="6991456" y="4196946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A3F73681-D889-4C74-BF77-571B5D54655B}"/>
                </a:ext>
              </a:extLst>
            </p:cNvPr>
            <p:cNvSpPr/>
            <p:nvPr/>
          </p:nvSpPr>
          <p:spPr>
            <a:xfrm>
              <a:off x="6745221" y="348822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="" xmlns:a16="http://schemas.microsoft.com/office/drawing/2014/main" id="{38CAF0EA-5524-4C75-9296-B48BE962CE56}"/>
                </a:ext>
              </a:extLst>
            </p:cNvPr>
            <p:cNvSpPr/>
            <p:nvPr/>
          </p:nvSpPr>
          <p:spPr>
            <a:xfrm>
              <a:off x="9138208" y="409523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6" name="Oval 165">
              <a:extLst>
                <a:ext uri="{FF2B5EF4-FFF2-40B4-BE49-F238E27FC236}">
                  <a16:creationId xmlns="" xmlns:a16="http://schemas.microsoft.com/office/drawing/2014/main" id="{56EBED72-4813-46E7-9E44-936365949514}"/>
                </a:ext>
              </a:extLst>
            </p:cNvPr>
            <p:cNvSpPr/>
            <p:nvPr/>
          </p:nvSpPr>
          <p:spPr>
            <a:xfrm>
              <a:off x="9104454" y="449268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="" xmlns:a16="http://schemas.microsoft.com/office/drawing/2014/main" id="{52022BCF-76D6-4AE2-A68D-5368CBDF0C6F}"/>
                </a:ext>
              </a:extLst>
            </p:cNvPr>
            <p:cNvSpPr/>
            <p:nvPr/>
          </p:nvSpPr>
          <p:spPr>
            <a:xfrm>
              <a:off x="9858003" y="4186227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="" xmlns:a16="http://schemas.microsoft.com/office/drawing/2014/main" id="{856F8A2E-865E-4431-9976-24AF1EF870F6}"/>
                </a:ext>
              </a:extLst>
            </p:cNvPr>
            <p:cNvSpPr/>
            <p:nvPr/>
          </p:nvSpPr>
          <p:spPr>
            <a:xfrm>
              <a:off x="8433688" y="409340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="" xmlns:a16="http://schemas.microsoft.com/office/drawing/2014/main" id="{2F1C7919-A9D7-44CF-BFFA-2CFD80E53E2A}"/>
                </a:ext>
              </a:extLst>
            </p:cNvPr>
            <p:cNvSpPr/>
            <p:nvPr/>
          </p:nvSpPr>
          <p:spPr>
            <a:xfrm>
              <a:off x="8907173" y="377147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="" xmlns:a16="http://schemas.microsoft.com/office/drawing/2014/main" id="{186CC85E-F563-451D-B335-6DE4E376195D}"/>
                </a:ext>
              </a:extLst>
            </p:cNvPr>
            <p:cNvSpPr/>
            <p:nvPr/>
          </p:nvSpPr>
          <p:spPr>
            <a:xfrm>
              <a:off x="7966360" y="406272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="" xmlns:a16="http://schemas.microsoft.com/office/drawing/2014/main" id="{4B1E25BE-8C54-40A3-9E0B-565DAC3D9360}"/>
                </a:ext>
              </a:extLst>
            </p:cNvPr>
            <p:cNvSpPr/>
            <p:nvPr/>
          </p:nvSpPr>
          <p:spPr>
            <a:xfrm>
              <a:off x="8502358" y="355685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="" xmlns:a16="http://schemas.microsoft.com/office/drawing/2014/main" id="{C146D9C3-80DD-45B0-9925-4492DF608936}"/>
                </a:ext>
              </a:extLst>
            </p:cNvPr>
            <p:cNvSpPr/>
            <p:nvPr/>
          </p:nvSpPr>
          <p:spPr>
            <a:xfrm>
              <a:off x="10720706" y="3787201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="" xmlns:a16="http://schemas.microsoft.com/office/drawing/2014/main" id="{A4325BCE-104A-45A6-87AB-C5F302CDE9DF}"/>
                </a:ext>
              </a:extLst>
            </p:cNvPr>
            <p:cNvSpPr/>
            <p:nvPr/>
          </p:nvSpPr>
          <p:spPr>
            <a:xfrm>
              <a:off x="10685548" y="420412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="" xmlns:a16="http://schemas.microsoft.com/office/drawing/2014/main" id="{9D80C149-7CE8-47B4-AE82-375A22B3222E}"/>
                </a:ext>
              </a:extLst>
            </p:cNvPr>
            <p:cNvSpPr/>
            <p:nvPr/>
          </p:nvSpPr>
          <p:spPr>
            <a:xfrm>
              <a:off x="9525666" y="428795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="" xmlns:a16="http://schemas.microsoft.com/office/drawing/2014/main" id="{573DD011-9AB8-4D77-9D69-289AB378D9FE}"/>
                </a:ext>
              </a:extLst>
            </p:cNvPr>
            <p:cNvSpPr/>
            <p:nvPr/>
          </p:nvSpPr>
          <p:spPr>
            <a:xfrm>
              <a:off x="10014781" y="380484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="" xmlns:a16="http://schemas.microsoft.com/office/drawing/2014/main" id="{29BAFCF3-7347-4B42-B729-3E5482CF57B6}"/>
                </a:ext>
              </a:extLst>
            </p:cNvPr>
            <p:cNvSpPr/>
            <p:nvPr/>
          </p:nvSpPr>
          <p:spPr>
            <a:xfrm>
              <a:off x="10488266" y="348291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="" xmlns:a16="http://schemas.microsoft.com/office/drawing/2014/main" id="{08F629C2-16FD-4615-9C3E-72A96312121F}"/>
                </a:ext>
              </a:extLst>
            </p:cNvPr>
            <p:cNvSpPr/>
            <p:nvPr/>
          </p:nvSpPr>
          <p:spPr>
            <a:xfrm>
              <a:off x="10279816" y="406438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="" xmlns:a16="http://schemas.microsoft.com/office/drawing/2014/main" id="{78E4EF07-FB90-46A1-96AE-5ED2AF17F3F7}"/>
                </a:ext>
              </a:extLst>
            </p:cNvPr>
            <p:cNvSpPr/>
            <p:nvPr/>
          </p:nvSpPr>
          <p:spPr>
            <a:xfrm>
              <a:off x="9608297" y="355154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="" xmlns:a16="http://schemas.microsoft.com/office/drawing/2014/main" id="{701A6770-953B-4106-A75F-D007E5AD15CF}"/>
                </a:ext>
              </a:extLst>
            </p:cNvPr>
            <p:cNvSpPr/>
            <p:nvPr/>
          </p:nvSpPr>
          <p:spPr>
            <a:xfrm>
              <a:off x="11241790" y="4321585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="" xmlns:a16="http://schemas.microsoft.com/office/drawing/2014/main" id="{0806B243-3811-4F3A-8C61-C9C2DBA4FA78}"/>
                </a:ext>
              </a:extLst>
            </p:cNvPr>
            <p:cNvSpPr/>
            <p:nvPr/>
          </p:nvSpPr>
          <p:spPr>
            <a:xfrm>
              <a:off x="11912557" y="41377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="" xmlns:a16="http://schemas.microsoft.com/office/drawing/2014/main" id="{43A0FA47-0AD2-4F32-8A11-49238B459370}"/>
                </a:ext>
              </a:extLst>
            </p:cNvPr>
            <p:cNvSpPr/>
            <p:nvPr/>
          </p:nvSpPr>
          <p:spPr>
            <a:xfrm>
              <a:off x="10752676" y="422159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="" xmlns:a16="http://schemas.microsoft.com/office/drawing/2014/main" id="{D364B217-6545-4749-A701-389E3731D191}"/>
                </a:ext>
              </a:extLst>
            </p:cNvPr>
            <p:cNvSpPr/>
            <p:nvPr/>
          </p:nvSpPr>
          <p:spPr>
            <a:xfrm>
              <a:off x="11241790" y="373848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3" name="Oval 192">
              <a:extLst>
                <a:ext uri="{FF2B5EF4-FFF2-40B4-BE49-F238E27FC236}">
                  <a16:creationId xmlns="" xmlns:a16="http://schemas.microsoft.com/office/drawing/2014/main" id="{57CE0D63-3DB0-41F4-88FA-E79ACBE73DF7}"/>
                </a:ext>
              </a:extLst>
            </p:cNvPr>
            <p:cNvSpPr/>
            <p:nvPr/>
          </p:nvSpPr>
          <p:spPr>
            <a:xfrm>
              <a:off x="11715276" y="341655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="" xmlns:a16="http://schemas.microsoft.com/office/drawing/2014/main" id="{DCA4AD2C-2553-438A-8255-CFC6E16349BF}"/>
                </a:ext>
              </a:extLst>
            </p:cNvPr>
            <p:cNvSpPr/>
            <p:nvPr/>
          </p:nvSpPr>
          <p:spPr>
            <a:xfrm>
              <a:off x="11506825" y="399802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="" xmlns:a16="http://schemas.microsoft.com/office/drawing/2014/main" id="{F5D2B461-60A6-4D23-8CC7-C21D5AF88764}"/>
                </a:ext>
              </a:extLst>
            </p:cNvPr>
            <p:cNvSpPr/>
            <p:nvPr/>
          </p:nvSpPr>
          <p:spPr>
            <a:xfrm>
              <a:off x="10990355" y="336730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="" xmlns:a16="http://schemas.microsoft.com/office/drawing/2014/main" id="{C3BE38A2-40F0-4FB7-812A-6B4E82D58D3C}"/>
                </a:ext>
              </a:extLst>
            </p:cNvPr>
            <p:cNvSpPr/>
            <p:nvPr/>
          </p:nvSpPr>
          <p:spPr>
            <a:xfrm>
              <a:off x="2491125" y="380885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53A6F01-7225-4178-81DA-01FCAE2D7601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4C58C90-DDDC-47A9-922E-5E8B8D9EE0C7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EA53A8B1-4F89-4497-B232-BF9579D36BE9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CA738BC4-CADE-42BB-B913-F9088A8B568D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D08A5866-6E9B-417E-8398-F08D061FDE5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C6EC5150-FD78-4E36-8DD5-5E3E2CE8597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D61009D2-CBED-4B77-868F-CA46396BB5D9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91FF249F-F419-4669-964D-E4860EF88CE6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EF0E2117-1A4F-44EF-AE77-27836AC6DA2C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22D5A58A-B2A5-49B6-865F-89BA529F8348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68CED064-1B55-4029-81DE-76AFE5BFE64B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694421C-5B04-4DEA-8FF4-847709E95D23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B587934E-2BF9-414C-9D31-13D437CC9D0A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DB1ABCD4-D17B-46F9-A647-9D59A383561F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B0279FA3-BC9F-4873-9890-8AE4DAA8ECDA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85847C63-4932-40A1-AE79-7A9F28C72476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24CA3D7B-08A6-4043-9276-9B37D0C467C7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C4EC65D4-299F-4BF8-8A86-191C25DA304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B716D984-90EC-4596-96BF-CCE7BED59FAC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12EC643D-3CF9-46C8-85C7-827E753C7F6B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285ABD29-CC80-457F-B5F7-0D6C8E5C3E39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2BF9E042-B0A9-4469-AA4D-7590593EB14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F4FF26F3-1441-4F15-BFD3-7B752B369CF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6F4E328B-DE29-4E73-AF90-C77D771A869B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2BCC6E5-D550-4FF5-AA10-7B71D6564966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현 96">
              <a:extLst>
                <a:ext uri="{FF2B5EF4-FFF2-40B4-BE49-F238E27FC236}">
                  <a16:creationId xmlns="" xmlns:a16="http://schemas.microsoft.com/office/drawing/2014/main" id="{D39A0157-C894-4D19-8FA3-BAA8D97403AD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7">
              <a:extLst>
                <a:ext uri="{FF2B5EF4-FFF2-40B4-BE49-F238E27FC236}">
                  <a16:creationId xmlns="" xmlns:a16="http://schemas.microsoft.com/office/drawing/2014/main" id="{2D0A07A6-B5F5-40C2-8A39-89F92DAF102A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현 96">
              <a:extLst>
                <a:ext uri="{FF2B5EF4-FFF2-40B4-BE49-F238E27FC236}">
                  <a16:creationId xmlns="" xmlns:a16="http://schemas.microsoft.com/office/drawing/2014/main" id="{40088CE9-3ACB-4E74-9BE1-E88ACB3AD592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DC34D36-C2C0-40A1-9116-D7AA632D4AB5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1FAA8945-1E2E-4DC6-B28C-9B3646218D29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9725CAE5-9153-43AF-B2A4-892454CF72C2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472B5291-349D-4078-93DE-35858A763780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50DABA2D-0206-4D5F-80E4-71651C4B650C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03384D99-D6E6-46CF-B834-EFFA18C40C9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3DEC25FB-81B7-4C0A-8BFC-E52889CF5FDF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2FA47305-6C25-46F5-92F0-69D3D1235BB3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756DE48B-F5DD-469B-919F-2184C612816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34D7D75C-C161-4647-B1C7-2616FDBE0BB0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225B45D2-C4E1-4433-A324-B36A8A9CEEF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F6F91851-F5D3-4444-80A4-90BAECB32040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E93F545B-BFA3-4941-8C06-8CB408042E7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99D200BE-06B2-4383-A9CC-A2E21B9ED6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63CF832C-54D9-4F2C-B28A-D57ED67FBCC7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9A22274B-E1AA-4349-B3A1-AF0823EEDC56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  <a:solidFill>
            <a:schemeClr val="bg1"/>
          </a:solidFill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1FD5709A-E029-4483-A85F-1C54228C858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grpFill/>
          </p:grpSpPr>
          <p:sp>
            <p:nvSpPr>
              <p:cNvPr id="88" name="Oval 87">
                <a:extLst>
                  <a:ext uri="{FF2B5EF4-FFF2-40B4-BE49-F238E27FC236}">
                    <a16:creationId xmlns="" xmlns:a16="http://schemas.microsoft.com/office/drawing/2014/main" id="{63EE3056-6DAC-43E9-A03C-69F4911BB34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="" xmlns:a16="http://schemas.microsoft.com/office/drawing/2014/main" id="{A7C4C0CD-B43A-4D3B-A729-30B1D6A84B4E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411B1F6E-55E6-4D26-917E-6373C8E7C1A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7E7DE704-6209-47F5-BD00-D182EB95857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="" xmlns:a16="http://schemas.microsoft.com/office/drawing/2014/main" id="{D9C26B7B-F2D5-4F7C-B475-F7F8990960C6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85EFE878-121D-43E3-A2A7-09D49E168100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="" xmlns:a16="http://schemas.microsoft.com/office/drawing/2014/main" id="{E5A91931-8CB3-44CF-8915-BA75E1981942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="" xmlns:a16="http://schemas.microsoft.com/office/drawing/2014/main" id="{759E9339-D043-4C98-BF2A-4462908A983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E6E33D85-398D-4310-BFEC-4E93BBFD6BFD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2516675B-6CB0-40AF-ADC0-3B200D8BE6EA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94CA8B83-E554-4196-860F-ADCC2B36E491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8D15C3BB-66B1-493A-9DBD-EB0ACF8191CF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8FE4766D-9BC7-4C0B-BF7E-382B10E3126D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F1C5AFC2-D17E-451F-B9CF-63052CA5A41B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B37A4628-952A-4FDB-83AA-624713C5B4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="" xmlns:a16="http://schemas.microsoft.com/office/drawing/2014/main" id="{84FEA53A-2C49-439D-9816-328811E4E28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="" xmlns:a16="http://schemas.microsoft.com/office/drawing/2014/main" id="{C2CBDE0F-CA9F-4DEF-9BC2-8F158AC93F4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AD59C9B2-E733-40CC-B576-678645F6BBDB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49C2FBC6-7CDE-4279-97CF-5D86F508EA2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D7C83E51-AF8E-49A5-AEEF-0FBC8A650DD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="" xmlns:a16="http://schemas.microsoft.com/office/drawing/2014/main" id="{9C0DD979-64C8-42CC-AB58-55CF47FB76A8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3F02F08F-BC8D-4367-A065-359D40CC0DA2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46C09040-6655-46CA-87F3-F462D0DE3AAA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B631F9DC-BAC4-4158-90D0-D42B5735164D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183E1C89-2A7C-4545-9091-0CCF6E812022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FADAB87F-4DCC-4DEB-98BB-39C1122887E2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9164BA71-583C-4D75-B4FE-53EDFAA88102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F7F1D23C-6213-480F-8DAD-12A5CEB1DC5B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3CA05E8C-2B32-4529-A57B-701448F88EF6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2A616174-ED03-4805-B9DD-D721279AD6E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3898C5A1-822C-4B3F-98AC-1B883AB5568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F764C3AB-0443-48DD-9CCC-D2173B2BBAA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9577510F-AC47-4DB5-9AA5-B625E2728569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E5FE861D-9140-4562-9B75-E95D9C28F995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0E476972-D31B-4C55-9AE8-77302445AB9E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83A7AEE1-BD0C-4424-A195-5B060AE25EB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F3125B97-7669-4B95-BD7D-13E8A4BB9653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="" xmlns:a16="http://schemas.microsoft.com/office/drawing/2014/main" id="{66735B78-31E7-45F4-8C36-8DE3C679AD26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="" xmlns:a16="http://schemas.microsoft.com/office/drawing/2014/main" id="{2659CB7C-EDB0-4898-8CF5-20A5E15FE85F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="" xmlns:a16="http://schemas.microsoft.com/office/drawing/2014/main" id="{C319DC66-8569-4724-AAC5-5CF9A322D5E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E3A48F73-B426-4601-A446-4ED08BEBA4B3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CC4E3804-E0A4-4644-BB2B-7737C96057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E8A206D2-6159-4AA9-AEB7-29AE1ED31679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F7E8AFB5-42A3-4604-A0F6-E40D854B2930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10DC7616-766B-461F-9AD9-16E40B72ABD8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176B17E3-768B-4368-928D-F524814DAB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EB370F9C-D60F-4F34-8186-B7A828289D8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60324F0C-011C-4E9E-8949-83FFE79296D7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C2B026FE-8A93-425A-BA6E-3D9F3FD89FD4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CCCFD2BC-2D62-4A10-9ED7-52D1111530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87CB2851-5BBF-4234-9154-4D79CDB32F67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A5458181-3C5B-4B56-875C-A32FBCEB7C43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49F86944-3033-41A9-8166-0E33EBCC6A4E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="" xmlns:a16="http://schemas.microsoft.com/office/drawing/2014/main" id="{96D6EC50-7C74-4E85-909D-C19335A710B2}"/>
              </a:ext>
            </a:extLst>
          </p:cNvPr>
          <p:cNvGrpSpPr/>
          <p:nvPr/>
        </p:nvGrpSpPr>
        <p:grpSpPr>
          <a:xfrm>
            <a:off x="4515243" y="929164"/>
            <a:ext cx="2266936" cy="3721169"/>
            <a:chOff x="1589533" y="1116515"/>
            <a:chExt cx="3026615" cy="4968176"/>
          </a:xfrm>
          <a:effectLst/>
        </p:grpSpPr>
        <p:sp>
          <p:nvSpPr>
            <p:cNvPr id="200" name="Oval 17">
              <a:extLst>
                <a:ext uri="{FF2B5EF4-FFF2-40B4-BE49-F238E27FC236}">
                  <a16:creationId xmlns="" xmlns:a16="http://schemas.microsoft.com/office/drawing/2014/main" id="{7EBB7C4E-F6A3-4F2D-8DEB-10C49645AA4F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01" name="Oval 17">
              <a:extLst>
                <a:ext uri="{FF2B5EF4-FFF2-40B4-BE49-F238E27FC236}">
                  <a16:creationId xmlns="" xmlns:a16="http://schemas.microsoft.com/office/drawing/2014/main" id="{9140C652-D02A-47F7-9C9B-3516D170E1F2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17">
              <a:extLst>
                <a:ext uri="{FF2B5EF4-FFF2-40B4-BE49-F238E27FC236}">
                  <a16:creationId xmlns="" xmlns:a16="http://schemas.microsoft.com/office/drawing/2014/main" id="{7DF07CC7-8339-4221-AE84-1DAE14B7C219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17">
              <a:extLst>
                <a:ext uri="{FF2B5EF4-FFF2-40B4-BE49-F238E27FC236}">
                  <a16:creationId xmlns="" xmlns:a16="http://schemas.microsoft.com/office/drawing/2014/main" id="{98108950-F7C2-4F4B-ABD9-7D58E03F0370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17">
              <a:extLst>
                <a:ext uri="{FF2B5EF4-FFF2-40B4-BE49-F238E27FC236}">
                  <a16:creationId xmlns="" xmlns:a16="http://schemas.microsoft.com/office/drawing/2014/main" id="{BDE4BEB3-1559-4790-80C2-361173A0C7FD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1731D571-650D-4513-8763-EBCEBB828668}"/>
              </a:ext>
            </a:extLst>
          </p:cNvPr>
          <p:cNvSpPr txBox="1"/>
          <p:nvPr/>
        </p:nvSpPr>
        <p:spPr>
          <a:xfrm>
            <a:off x="7455049" y="1699707"/>
            <a:ext cx="3700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Времето, предвидено за подготовка и осъществяване на проекта е два месеца /май и юни/.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="" xmlns:a16="http://schemas.microsoft.com/office/drawing/2014/main" id="{E9131A1A-1304-41AE-B1CA-08BFA4C0D94C}"/>
              </a:ext>
            </a:extLst>
          </p:cNvPr>
          <p:cNvGrpSpPr/>
          <p:nvPr/>
        </p:nvGrpSpPr>
        <p:grpSpPr>
          <a:xfrm>
            <a:off x="2713096" y="3365945"/>
            <a:ext cx="1204714" cy="1204714"/>
            <a:chOff x="2116863" y="3644339"/>
            <a:chExt cx="979176" cy="979176"/>
          </a:xfrm>
        </p:grpSpPr>
        <p:sp>
          <p:nvSpPr>
            <p:cNvPr id="218" name="Oval 217">
              <a:extLst>
                <a:ext uri="{FF2B5EF4-FFF2-40B4-BE49-F238E27FC236}">
                  <a16:creationId xmlns="" xmlns:a16="http://schemas.microsoft.com/office/drawing/2014/main" id="{81B543A1-CB2E-4F96-833C-CB874BB296F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="" xmlns:a16="http://schemas.microsoft.com/office/drawing/2014/main" id="{64EC9465-5513-4A77-9C7B-1C05062D7056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DA715580-72DE-4A19-B8D0-86CA56C8A909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="" xmlns:a16="http://schemas.microsoft.com/office/drawing/2014/main" id="{97F01D60-B7F0-4844-B1A2-3BC84CDC0440}"/>
              </a:ext>
            </a:extLst>
          </p:cNvPr>
          <p:cNvGrpSpPr/>
          <p:nvPr/>
        </p:nvGrpSpPr>
        <p:grpSpPr>
          <a:xfrm>
            <a:off x="-3373" y="3444677"/>
            <a:ext cx="3155739" cy="1643520"/>
            <a:chOff x="-3373" y="3444677"/>
            <a:chExt cx="3155739" cy="1643520"/>
          </a:xfrm>
        </p:grpSpPr>
        <p:sp>
          <p:nvSpPr>
            <p:cNvPr id="221" name="Freeform 61">
              <a:extLst>
                <a:ext uri="{FF2B5EF4-FFF2-40B4-BE49-F238E27FC236}">
                  <a16:creationId xmlns="" xmlns:a16="http://schemas.microsoft.com/office/drawing/2014/main" id="{2CD9D2F7-8A52-4B8E-8CFD-C53BAAC53D7C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="" xmlns:a16="http://schemas.microsoft.com/office/drawing/2014/main" id="{B2E1E500-67F7-427C-9994-54730D5ACE30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="" xmlns:a16="http://schemas.microsoft.com/office/drawing/2014/main" id="{26499097-A5F1-4B9E-B14D-A8C466FE1BE9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="" xmlns:a16="http://schemas.microsoft.com/office/drawing/2014/main" id="{4B3DD412-B614-4395-B777-C62DFB306098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BBFFC719-6701-49EE-839F-1A2E00757D7A}"/>
              </a:ext>
            </a:extLst>
          </p:cNvPr>
          <p:cNvSpPr txBox="1"/>
          <p:nvPr/>
        </p:nvSpPr>
        <p:spPr>
          <a:xfrm>
            <a:off x="570573" y="1149633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g-BG" sz="3200" b="1" dirty="0" smtClean="0">
                <a:solidFill>
                  <a:schemeClr val="bg2">
                    <a:lumMod val="50000"/>
                  </a:schemeClr>
                </a:solidFill>
              </a:rPr>
              <a:t>За колко време ще осъществим идеята си?</a:t>
            </a:r>
            <a:endParaRPr lang="ko-KR" altLang="en-US" sz="32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30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 Кой ще участва?</a:t>
            </a:r>
            <a:endParaRPr lang="en-US" dirty="0"/>
          </a:p>
        </p:txBody>
      </p:sp>
      <p:grpSp>
        <p:nvGrpSpPr>
          <p:cNvPr id="39" name="그룹 44">
            <a:extLst>
              <a:ext uri="{FF2B5EF4-FFF2-40B4-BE49-F238E27FC236}">
                <a16:creationId xmlns="" xmlns:a16="http://schemas.microsoft.com/office/drawing/2014/main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="" xmlns:a16="http://schemas.microsoft.com/office/drawing/2014/main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="" xmlns:a16="http://schemas.microsoft.com/office/drawing/2014/main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="" xmlns:a16="http://schemas.microsoft.com/office/drawing/2014/main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="" xmlns:a16="http://schemas.microsoft.com/office/drawing/2014/main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18">
            <a:extLst>
              <a:ext uri="{FF2B5EF4-FFF2-40B4-BE49-F238E27FC236}">
                <a16:creationId xmlns="" xmlns:a16="http://schemas.microsoft.com/office/drawing/2014/main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="" xmlns:a16="http://schemas.microsoft.com/office/drawing/2014/main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7">
              <a:extLst>
                <a:ext uri="{FF2B5EF4-FFF2-40B4-BE49-F238E27FC236}">
                  <a16:creationId xmlns="" xmlns:a16="http://schemas.microsoft.com/office/drawing/2014/main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="" xmlns:a16="http://schemas.microsoft.com/office/drawing/2014/main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Freeform 2">
            <a:extLst>
              <a:ext uri="{FF2B5EF4-FFF2-40B4-BE49-F238E27FC236}">
                <a16:creationId xmlns="" xmlns:a16="http://schemas.microsoft.com/office/drawing/2014/main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Teardrop 49">
            <a:extLst>
              <a:ext uri="{FF2B5EF4-FFF2-40B4-BE49-F238E27FC236}">
                <a16:creationId xmlns="" xmlns:a16="http://schemas.microsoft.com/office/drawing/2014/main" id="{C8EEE5A5-357A-4ED3-A761-E4B9B4FA93C0}"/>
              </a:ext>
            </a:extLst>
          </p:cNvPr>
          <p:cNvSpPr/>
          <p:nvPr/>
        </p:nvSpPr>
        <p:spPr>
          <a:xfrm rot="8100000">
            <a:off x="5624318" y="173296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C53F1FA-92A7-4033-9596-69733D598A6C}"/>
              </a:ext>
            </a:extLst>
          </p:cNvPr>
          <p:cNvSpPr txBox="1"/>
          <p:nvPr/>
        </p:nvSpPr>
        <p:spPr>
          <a:xfrm>
            <a:off x="8593814" y="3582297"/>
            <a:ext cx="2849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chemeClr val="tx2">
                    <a:lumMod val="75000"/>
                  </a:schemeClr>
                </a:solidFill>
              </a:rPr>
              <a:t>Ученическият съвет </a:t>
            </a:r>
          </a:p>
          <a:p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EFA726B-7CA7-4BCF-8795-4BCC9C18F622}"/>
              </a:ext>
            </a:extLst>
          </p:cNvPr>
          <p:cNvSpPr txBox="1"/>
          <p:nvPr/>
        </p:nvSpPr>
        <p:spPr>
          <a:xfrm>
            <a:off x="8013849" y="1990165"/>
            <a:ext cx="2849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tx2">
                    <a:lumMod val="75000"/>
                  </a:schemeClr>
                </a:solidFill>
              </a:rPr>
              <a:t>Учителите в прогимназиален етап по математика, информационни технологии и технологии и предприемачество</a:t>
            </a:r>
          </a:p>
          <a:p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F6389F8-B1C5-4895-957C-CAA5D33E7BC9}"/>
              </a:ext>
            </a:extLst>
          </p:cNvPr>
          <p:cNvSpPr txBox="1"/>
          <p:nvPr/>
        </p:nvSpPr>
        <p:spPr>
          <a:xfrm>
            <a:off x="765857" y="3689873"/>
            <a:ext cx="2849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tx2">
                    <a:lumMod val="75000"/>
                  </a:schemeClr>
                </a:solidFill>
              </a:rPr>
              <a:t>Учениците от моя клас – 4 “в” и нашите родители</a:t>
            </a:r>
          </a:p>
          <a:p>
            <a:pPr algn="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270775B-F6D9-47BE-BF98-E69781564484}"/>
              </a:ext>
            </a:extLst>
          </p:cNvPr>
          <p:cNvSpPr txBox="1"/>
          <p:nvPr/>
        </p:nvSpPr>
        <p:spPr>
          <a:xfrm>
            <a:off x="1330431" y="2216075"/>
            <a:ext cx="2849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Г-жа </a:t>
            </a:r>
            <a:r>
              <a:rPr lang="bg-BG" sz="1400" b="1" dirty="0" smtClean="0">
                <a:solidFill>
                  <a:schemeClr val="tx2">
                    <a:lumMod val="75000"/>
                  </a:schemeClr>
                </a:solidFill>
              </a:rPr>
              <a:t>Кремена Енчева - класен ръководител, г-жа  Силвия Стойнева – учител в ЦОУД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Rounded Rectangle 1">
            <a:extLst>
              <a:ext uri="{FF2B5EF4-FFF2-40B4-BE49-F238E27FC236}">
                <a16:creationId xmlns="" xmlns:a16="http://schemas.microsoft.com/office/drawing/2014/main" id="{9D0082BB-3DC5-4220-BE0E-8F4C629D9B78}"/>
              </a:ext>
            </a:extLst>
          </p:cNvPr>
          <p:cNvSpPr>
            <a:spLocks noChangeAspect="1"/>
          </p:cNvSpPr>
          <p:nvPr/>
        </p:nvSpPr>
        <p:spPr>
          <a:xfrm>
            <a:off x="5927848" y="2023536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Teardrop 66">
            <a:extLst>
              <a:ext uri="{FF2B5EF4-FFF2-40B4-BE49-F238E27FC236}">
                <a16:creationId xmlns="" xmlns:a16="http://schemas.microsoft.com/office/drawing/2014/main" id="{5F931CDF-CE1A-438B-BA11-D82B7CA95627}"/>
              </a:ext>
            </a:extLst>
          </p:cNvPr>
          <p:cNvSpPr/>
          <p:nvPr/>
        </p:nvSpPr>
        <p:spPr>
          <a:xfrm rot="5400000">
            <a:off x="4251959" y="218786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ardrop 67">
            <a:extLst>
              <a:ext uri="{FF2B5EF4-FFF2-40B4-BE49-F238E27FC236}">
                <a16:creationId xmlns="" xmlns:a16="http://schemas.microsoft.com/office/drawing/2014/main" id="{B28D44AE-87E4-4AAA-8F6C-E115C921E88F}"/>
              </a:ext>
            </a:extLst>
          </p:cNvPr>
          <p:cNvSpPr/>
          <p:nvPr/>
        </p:nvSpPr>
        <p:spPr>
          <a:xfrm rot="16200000" flipH="1">
            <a:off x="6990795" y="218786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Oval 7">
            <a:extLst>
              <a:ext uri="{FF2B5EF4-FFF2-40B4-BE49-F238E27FC236}">
                <a16:creationId xmlns="" xmlns:a16="http://schemas.microsoft.com/office/drawing/2014/main" id="{BAAB72AB-1426-49DA-8012-23A3010B06EE}"/>
              </a:ext>
            </a:extLst>
          </p:cNvPr>
          <p:cNvSpPr/>
          <p:nvPr/>
        </p:nvSpPr>
        <p:spPr>
          <a:xfrm>
            <a:off x="7362830" y="2447841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Round Same Side Corner Rectangle 7">
            <a:extLst>
              <a:ext uri="{FF2B5EF4-FFF2-40B4-BE49-F238E27FC236}">
                <a16:creationId xmlns="" xmlns:a16="http://schemas.microsoft.com/office/drawing/2014/main" id="{3F0CFFA7-884F-4E14-B543-AB0F12FA5D1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467784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Teardrop 70">
            <a:extLst>
              <a:ext uri="{FF2B5EF4-FFF2-40B4-BE49-F238E27FC236}">
                <a16:creationId xmlns="" xmlns:a16="http://schemas.microsoft.com/office/drawing/2014/main" id="{09C28A59-AFDB-4B78-BBA3-3AC79F8576F1}"/>
              </a:ext>
            </a:extLst>
          </p:cNvPr>
          <p:cNvSpPr/>
          <p:nvPr/>
        </p:nvSpPr>
        <p:spPr>
          <a:xfrm rot="2700000">
            <a:off x="3687779" y="338632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ardrop 71">
            <a:extLst>
              <a:ext uri="{FF2B5EF4-FFF2-40B4-BE49-F238E27FC236}">
                <a16:creationId xmlns="" xmlns:a16="http://schemas.microsoft.com/office/drawing/2014/main" id="{F7A8FF81-A30D-438D-BE54-41C9B04DCE77}"/>
              </a:ext>
            </a:extLst>
          </p:cNvPr>
          <p:cNvSpPr/>
          <p:nvPr/>
        </p:nvSpPr>
        <p:spPr>
          <a:xfrm rot="18900000" flipH="1">
            <a:off x="7554974" y="338632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Trapezoid 10">
            <a:extLst>
              <a:ext uri="{FF2B5EF4-FFF2-40B4-BE49-F238E27FC236}">
                <a16:creationId xmlns="" xmlns:a16="http://schemas.microsoft.com/office/drawing/2014/main" id="{A548981F-09D0-432A-B4CE-46FDA1FB08BB}"/>
              </a:ext>
            </a:extLst>
          </p:cNvPr>
          <p:cNvSpPr>
            <a:spLocks noChangeAspect="1"/>
          </p:cNvSpPr>
          <p:nvPr/>
        </p:nvSpPr>
        <p:spPr>
          <a:xfrm>
            <a:off x="3994452" y="3677499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2">
            <a:extLst>
              <a:ext uri="{FF2B5EF4-FFF2-40B4-BE49-F238E27FC236}">
                <a16:creationId xmlns="" xmlns:a16="http://schemas.microsoft.com/office/drawing/2014/main" id="{4D12537A-3D35-4B9E-869E-E0FD68F94C48}"/>
              </a:ext>
            </a:extLst>
          </p:cNvPr>
          <p:cNvSpPr>
            <a:spLocks noChangeAspect="1"/>
          </p:cNvSpPr>
          <p:nvPr/>
        </p:nvSpPr>
        <p:spPr>
          <a:xfrm>
            <a:off x="7856437" y="3654593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4733365" y="1344706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chemeClr val="tx2">
                    <a:lumMod val="75000"/>
                  </a:schemeClr>
                </a:solidFill>
              </a:rPr>
              <a:t>Еколог от община Горна Оряховица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39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3BFFD28-F7AC-45E5-A18B-80178BC90055}"/>
              </a:ext>
            </a:extLst>
          </p:cNvPr>
          <p:cNvGrpSpPr/>
          <p:nvPr/>
        </p:nvGrpSpPr>
        <p:grpSpPr>
          <a:xfrm flipH="1">
            <a:off x="3561328" y="1867960"/>
            <a:ext cx="3048478" cy="475870"/>
            <a:chOff x="2153502" y="2017026"/>
            <a:chExt cx="2286358" cy="376921"/>
          </a:xfrm>
        </p:grpSpPr>
        <p:sp>
          <p:nvSpPr>
            <p:cNvPr id="16" name="Rectangle 9">
              <a:extLst>
                <a:ext uri="{FF2B5EF4-FFF2-40B4-BE49-F238E27FC236}">
                  <a16:creationId xmlns="" xmlns:a16="http://schemas.microsoft.com/office/drawing/2014/main" id="{A2F178FF-64AC-484B-9B35-7C72AF1EF2C6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="" xmlns:a16="http://schemas.microsoft.com/office/drawing/2014/main" id="{CDBA9DB5-7BA5-41CD-8BFA-D077A0C8D3B3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 Какви средства са необходими?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577203-7A18-4DF6-9B2B-3C9BA3E332D2}"/>
              </a:ext>
            </a:extLst>
          </p:cNvPr>
          <p:cNvSpPr txBox="1"/>
          <p:nvPr/>
        </p:nvSpPr>
        <p:spPr>
          <a:xfrm>
            <a:off x="397346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D75C5A-54DC-46FC-99E6-0DA217D00068}"/>
              </a:ext>
            </a:extLst>
          </p:cNvPr>
          <p:cNvSpPr txBox="1"/>
          <p:nvPr/>
        </p:nvSpPr>
        <p:spPr>
          <a:xfrm>
            <a:off x="3798842" y="3227295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За да осъществим идеята си не са ни необходими много средства, а много съмишленици.</a:t>
            </a:r>
          </a:p>
          <a:p>
            <a:r>
              <a:rPr lang="bg-BG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" name="Picture Placeholder 19" descr="блог-дизайн-10.png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l="12192" r="12192"/>
          <a:stretch>
            <a:fillRect/>
          </a:stretch>
        </p:blipFill>
        <p:spPr>
          <a:xfrm>
            <a:off x="989494" y="2473552"/>
            <a:ext cx="1808430" cy="2953939"/>
          </a:xfrm>
        </p:spPr>
      </p:pic>
    </p:spTree>
    <p:extLst>
      <p:ext uri="{BB962C8B-B14F-4D97-AF65-F5344CB8AC3E}">
        <p14:creationId xmlns="" xmlns:p14="http://schemas.microsoft.com/office/powerpoint/2010/main" val="48734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Как ще разберем,че проекта е успешен?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77E4E37-DB86-4C3C-8D4D-5BCE0046BE30}"/>
              </a:ext>
            </a:extLst>
          </p:cNvPr>
          <p:cNvSpPr txBox="1"/>
          <p:nvPr/>
        </p:nvSpPr>
        <p:spPr>
          <a:xfrm>
            <a:off x="527126" y="5204838"/>
            <a:ext cx="310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chemeClr val="accent6"/>
                </a:solidFill>
              </a:rPr>
              <a:t>Качеството на представените материали</a:t>
            </a:r>
            <a:endParaRPr lang="ko-KR" altLang="en-US" sz="1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A998A9F-8533-4F1D-91DE-8176F504BCF6}"/>
              </a:ext>
            </a:extLst>
          </p:cNvPr>
          <p:cNvSpPr txBox="1"/>
          <p:nvPr/>
        </p:nvSpPr>
        <p:spPr>
          <a:xfrm>
            <a:off x="451821" y="1764117"/>
            <a:ext cx="3185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chemeClr val="accent3">
                    <a:lumMod val="75000"/>
                  </a:schemeClr>
                </a:solidFill>
              </a:rPr>
              <a:t>По интереса, който нашите съученици  проявят и ентусиазма, с който участват в инициативата</a:t>
            </a:r>
            <a:endParaRPr lang="ko-KR" altLang="en-US" sz="16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BDDACEF-3385-44D5-81E3-1D8FA2B9F2A1}"/>
              </a:ext>
            </a:extLst>
          </p:cNvPr>
          <p:cNvSpPr txBox="1"/>
          <p:nvPr/>
        </p:nvSpPr>
        <p:spPr>
          <a:xfrm>
            <a:off x="8544716" y="2624297"/>
            <a:ext cx="303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chemeClr val="accent2"/>
                </a:solidFill>
              </a:rPr>
              <a:t>Добрия обществен отзвук и подкрепа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F57AA33-6AA6-4688-92FC-464E3C74C7DF}"/>
              </a:ext>
            </a:extLst>
          </p:cNvPr>
          <p:cNvSpPr txBox="1"/>
          <p:nvPr/>
        </p:nvSpPr>
        <p:spPr>
          <a:xfrm>
            <a:off x="8544715" y="4023360"/>
            <a:ext cx="3127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chemeClr val="bg2">
                    <a:lumMod val="50000"/>
                  </a:schemeClr>
                </a:solidFill>
              </a:rPr>
              <a:t>Ако в началото на следващата учебна година всички идват с удоволствие с униформи в училище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5ACF95B-C50C-4979-8D47-7807352A25D0}"/>
              </a:ext>
            </a:extLst>
          </p:cNvPr>
          <p:cNvSpPr txBox="1"/>
          <p:nvPr/>
        </p:nvSpPr>
        <p:spPr>
          <a:xfrm>
            <a:off x="451822" y="3484477"/>
            <a:ext cx="3184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chemeClr val="accent1">
                    <a:lumMod val="75000"/>
                  </a:schemeClr>
                </a:solidFill>
              </a:rPr>
              <a:t>Ако ученици от други класове изявят желание да се включат и идеята ни прерастне в общоучилищна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47" name="Elbow Connector 47">
            <a:extLst>
              <a:ext uri="{FF2B5EF4-FFF2-40B4-BE49-F238E27FC236}">
                <a16:creationId xmlns="" xmlns:a16="http://schemas.microsoft.com/office/drawing/2014/main" id="{596B1A67-F868-4FD1-BB01-09E0891F6D4E}"/>
              </a:ext>
            </a:extLst>
          </p:cNvPr>
          <p:cNvCxnSpPr>
            <a:cxnSpLocks/>
            <a:endCxn id="46" idx="3"/>
          </p:cNvCxnSpPr>
          <p:nvPr/>
        </p:nvCxnSpPr>
        <p:spPr>
          <a:xfrm rot="10800000">
            <a:off x="3636098" y="4023086"/>
            <a:ext cx="2455722" cy="36485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50">
            <a:extLst>
              <a:ext uri="{FF2B5EF4-FFF2-40B4-BE49-F238E27FC236}">
                <a16:creationId xmlns="" xmlns:a16="http://schemas.microsoft.com/office/drawing/2014/main" id="{650CCAD2-4B4F-4396-9DB5-D48A8EC2FE07}"/>
              </a:ext>
            </a:extLst>
          </p:cNvPr>
          <p:cNvCxnSpPr>
            <a:cxnSpLocks/>
            <a:endCxn id="37" idx="3"/>
          </p:cNvCxnSpPr>
          <p:nvPr/>
        </p:nvCxnSpPr>
        <p:spPr>
          <a:xfrm rot="10800000">
            <a:off x="3637559" y="2302726"/>
            <a:ext cx="2454269" cy="24624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17">
            <a:extLst>
              <a:ext uri="{FF2B5EF4-FFF2-40B4-BE49-F238E27FC236}">
                <a16:creationId xmlns="" xmlns:a16="http://schemas.microsoft.com/office/drawing/2014/main" id="{5B61B9E2-DECB-45AA-8B61-B52235DDC81F}"/>
              </a:ext>
            </a:extLst>
          </p:cNvPr>
          <p:cNvGrpSpPr/>
          <p:nvPr/>
        </p:nvGrpSpPr>
        <p:grpSpPr>
          <a:xfrm>
            <a:off x="4391591" y="1699508"/>
            <a:ext cx="3461258" cy="4909285"/>
            <a:chOff x="4391588" y="1699505"/>
            <a:chExt cx="3461258" cy="4909284"/>
          </a:xfrm>
        </p:grpSpPr>
        <p:sp>
          <p:nvSpPr>
            <p:cNvPr id="50" name="Trapezoid 22">
              <a:extLst>
                <a:ext uri="{FF2B5EF4-FFF2-40B4-BE49-F238E27FC236}">
                  <a16:creationId xmlns="" xmlns:a16="http://schemas.microsoft.com/office/drawing/2014/main" id="{B6C2026F-718C-44A5-92DB-1C7CDBC6A8BF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Trapezoid 22">
              <a:extLst>
                <a:ext uri="{FF2B5EF4-FFF2-40B4-BE49-F238E27FC236}">
                  <a16:creationId xmlns="" xmlns:a16="http://schemas.microsoft.com/office/drawing/2014/main" id="{5EBBDFB6-9238-457A-A2BD-125E63C5900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Trapezoid 22">
              <a:extLst>
                <a:ext uri="{FF2B5EF4-FFF2-40B4-BE49-F238E27FC236}">
                  <a16:creationId xmlns="" xmlns:a16="http://schemas.microsoft.com/office/drawing/2014/main" id="{A97B10AC-6873-41A0-91A1-CC23D594F5ED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22">
              <a:extLst>
                <a:ext uri="{FF2B5EF4-FFF2-40B4-BE49-F238E27FC236}">
                  <a16:creationId xmlns="" xmlns:a16="http://schemas.microsoft.com/office/drawing/2014/main" id="{1FD02D5E-6D38-4669-85BC-A17C8FD602CD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Trapezoid 22">
              <a:extLst>
                <a:ext uri="{FF2B5EF4-FFF2-40B4-BE49-F238E27FC236}">
                  <a16:creationId xmlns="" xmlns:a16="http://schemas.microsoft.com/office/drawing/2014/main" id="{02490004-7127-4997-AB01-430DA56BFEB7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2E0A479-ECA8-45B2-9422-F8E8FA1CA78B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E838D293-C00D-4CBF-88AF-C4081EB763F8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41BB229E-AD08-4FB2-933A-591A62EA55C8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9C1B55C0-EFD2-4954-8551-BC7DA5FF2498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5CE7CDD5-0431-44C6-AFB6-9B36C8A7B865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60" name="Elbow Connector 51">
            <a:extLst>
              <a:ext uri="{FF2B5EF4-FFF2-40B4-BE49-F238E27FC236}">
                <a16:creationId xmlns="" xmlns:a16="http://schemas.microsoft.com/office/drawing/2014/main" id="{4587DDFA-752A-464D-A366-D2155665693E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867729" y="2916685"/>
            <a:ext cx="1676987" cy="512328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3">
            <a:extLst>
              <a:ext uri="{FF2B5EF4-FFF2-40B4-BE49-F238E27FC236}">
                <a16:creationId xmlns="" xmlns:a16="http://schemas.microsoft.com/office/drawing/2014/main" id="{3BBF28BD-9CB7-417E-ADF5-60073E42F5E0}"/>
              </a:ext>
            </a:extLst>
          </p:cNvPr>
          <p:cNvCxnSpPr>
            <a:cxnSpLocks/>
            <a:endCxn id="34" idx="3"/>
          </p:cNvCxnSpPr>
          <p:nvPr/>
        </p:nvCxnSpPr>
        <p:spPr>
          <a:xfrm rot="10800000">
            <a:off x="3636098" y="5497227"/>
            <a:ext cx="1047396" cy="32280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5">
            <a:extLst>
              <a:ext uri="{FF2B5EF4-FFF2-40B4-BE49-F238E27FC236}">
                <a16:creationId xmlns="" xmlns:a16="http://schemas.microsoft.com/office/drawing/2014/main" id="{E5629D17-97FC-43EC-924A-416CE18D3EE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310543" y="4561969"/>
            <a:ext cx="1234172" cy="102946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8143667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4920</TotalTime>
  <Words>820</Words>
  <Application>Microsoft Office PowerPoint</Application>
  <PresentationFormat>Custom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https://www.freeppt7.com</vt:lpstr>
      <vt:lpstr>https://freeppt7.com</vt:lpstr>
      <vt:lpstr>www.freeppt7.com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User</cp:lastModifiedBy>
  <cp:revision>137</cp:revision>
  <dcterms:created xsi:type="dcterms:W3CDTF">2018-04-24T17:14:44Z</dcterms:created>
  <dcterms:modified xsi:type="dcterms:W3CDTF">2023-02-21T15:05:54Z</dcterms:modified>
</cp:coreProperties>
</file>